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1" r:id="rId61"/>
    <p:sldId id="322" r:id="rId62"/>
  </p:sldIdLst>
  <p:sldSz cx="13411200" cy="7543800"/>
  <p:notesSz cx="13411200" cy="75438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71"/>
  </p:normalViewPr>
  <p:slideViewPr>
    <p:cSldViewPr>
      <p:cViewPr varScale="1">
        <p:scale>
          <a:sx n="86" d="100"/>
          <a:sy n="86" d="100"/>
        </p:scale>
        <p:origin x="248" y="4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6899" y="320675"/>
            <a:ext cx="122174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1680" y="4224528"/>
            <a:ext cx="9387840" cy="1885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49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49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0560" y="1735074"/>
            <a:ext cx="5833872" cy="4978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06768" y="1735074"/>
            <a:ext cx="5833872" cy="4978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49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49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49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6899" y="320675"/>
            <a:ext cx="122174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3B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7699" y="1492250"/>
            <a:ext cx="12137390" cy="4770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559808" y="7015734"/>
            <a:ext cx="4291584" cy="377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0560" y="7015734"/>
            <a:ext cx="3084576" cy="377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075443" y="7218508"/>
            <a:ext cx="243840" cy="194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49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localhost/Users/ms2027/Documents/uni/uni_ens/modules/and/2026/lectures/lecture_02/lecture_02.html?print-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localhost/Users/ms2027/Documents/uni/uni_ens/modules/and/2026/lectures/lecture_02/lecture_02.html?print-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canvas.sussex.ac.uk/courses/35783/quizze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ztable.net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canvas.sussex.ac.uk/courses/35783/pages/module-contacts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file:///localhost/Users/ms2027/Documents/uni/uni_ens/modules/and/2026/lectures/lecture_02/lecture_02.html?print-pdf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hyperlink" Target="file:///localhost/Users/ms2027/Documents/uni/uni_ens/modules/and/2026/lectures/lecture_02/lecture_02.html?print-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file:///localhost/Users/ms2027/Documents/uni/uni_ens/modules/and/2026/lectures/lecture_02/lecture_02.html?print-pdf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21203/rs.3.rs-3834933/v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analysingdata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154" y="2606675"/>
            <a:ext cx="1110107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-229" dirty="0"/>
              <a:t>Fundamentals</a:t>
            </a:r>
            <a:r>
              <a:rPr sz="5600" spc="-405" dirty="0"/>
              <a:t> </a:t>
            </a:r>
            <a:r>
              <a:rPr sz="5600" spc="-80" dirty="0"/>
              <a:t>of</a:t>
            </a:r>
            <a:r>
              <a:rPr sz="5600" spc="-400" dirty="0"/>
              <a:t> </a:t>
            </a:r>
            <a:r>
              <a:rPr sz="5600" spc="-145" dirty="0"/>
              <a:t>Statistical</a:t>
            </a:r>
            <a:r>
              <a:rPr sz="5600" spc="-400" dirty="0"/>
              <a:t> </a:t>
            </a:r>
            <a:r>
              <a:rPr sz="5600" spc="-805" dirty="0"/>
              <a:t>T</a:t>
            </a:r>
            <a:r>
              <a:rPr sz="5600" spc="-210" dirty="0"/>
              <a:t>esting</a:t>
            </a:r>
            <a:endParaRPr sz="5600"/>
          </a:p>
        </p:txBody>
      </p:sp>
      <p:sp>
        <p:nvSpPr>
          <p:cNvPr id="3" name="object 3"/>
          <p:cNvSpPr txBox="1"/>
          <p:nvPr/>
        </p:nvSpPr>
        <p:spPr>
          <a:xfrm>
            <a:off x="3955950" y="3635375"/>
            <a:ext cx="5499735" cy="1235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900" spc="-170" dirty="0">
                <a:solidFill>
                  <a:srgbClr val="003B49"/>
                </a:solidFill>
                <a:latin typeface="Arial"/>
                <a:cs typeface="Arial"/>
              </a:rPr>
              <a:t>Recap,</a:t>
            </a:r>
            <a:r>
              <a:rPr sz="2900" spc="-200" dirty="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003B49"/>
                </a:solidFill>
                <a:latin typeface="Arial"/>
                <a:cs typeface="Arial"/>
              </a:rPr>
              <a:t>Z-</a:t>
            </a:r>
            <a:r>
              <a:rPr sz="2900" spc="-114" dirty="0">
                <a:solidFill>
                  <a:srgbClr val="003B49"/>
                </a:solidFill>
                <a:latin typeface="Arial"/>
                <a:cs typeface="Arial"/>
              </a:rPr>
              <a:t>scores,</a:t>
            </a:r>
            <a:r>
              <a:rPr sz="2900" spc="-195" dirty="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sz="2900" spc="-90" dirty="0">
                <a:solidFill>
                  <a:srgbClr val="003B49"/>
                </a:solidFill>
                <a:latin typeface="Arial"/>
                <a:cs typeface="Arial"/>
              </a:rPr>
              <a:t>and</a:t>
            </a:r>
            <a:r>
              <a:rPr sz="2900" spc="-195" dirty="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003B49"/>
                </a:solidFill>
                <a:latin typeface="Arial"/>
                <a:cs typeface="Arial"/>
              </a:rPr>
              <a:t>Unusual</a:t>
            </a:r>
            <a:r>
              <a:rPr sz="2900" spc="-195" dirty="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sz="2900" spc="-30" dirty="0">
                <a:solidFill>
                  <a:srgbClr val="003B49"/>
                </a:solidFill>
                <a:latin typeface="Arial"/>
                <a:cs typeface="Arial"/>
              </a:rPr>
              <a:t>Cats.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250" spc="-40" dirty="0">
                <a:latin typeface="Arial"/>
                <a:cs typeface="Arial"/>
              </a:rPr>
              <a:t>Dr.</a:t>
            </a:r>
            <a:r>
              <a:rPr sz="2250" spc="-11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Martina</a:t>
            </a:r>
            <a:r>
              <a:rPr sz="2250" spc="-10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Sladekova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5" dirty="0"/>
              <a:t>1</a:t>
            </a:fld>
            <a:endParaRPr spc="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Research</a:t>
            </a:r>
            <a:r>
              <a:rPr spc="-260" dirty="0"/>
              <a:t> </a:t>
            </a:r>
            <a:r>
              <a:rPr spc="-165" dirty="0"/>
              <a:t>questions</a:t>
            </a:r>
            <a:r>
              <a:rPr spc="-260" dirty="0"/>
              <a:t> </a:t>
            </a:r>
            <a:r>
              <a:rPr spc="-150" dirty="0"/>
              <a:t>and</a:t>
            </a:r>
            <a:r>
              <a:rPr spc="-260" dirty="0"/>
              <a:t> </a:t>
            </a:r>
            <a:r>
              <a:rPr spc="-145" dirty="0"/>
              <a:t>hypotheses</a:t>
            </a:r>
          </a:p>
        </p:txBody>
      </p:sp>
      <p:sp>
        <p:nvSpPr>
          <p:cNvPr id="3" name="object 3"/>
          <p:cNvSpPr/>
          <p:nvPr/>
        </p:nvSpPr>
        <p:spPr>
          <a:xfrm>
            <a:off x="990599" y="1724022"/>
            <a:ext cx="47625" cy="628650"/>
          </a:xfrm>
          <a:custGeom>
            <a:avLst/>
            <a:gdLst/>
            <a:ahLst/>
            <a:cxnLst/>
            <a:rect l="l" t="t" r="r" b="b"/>
            <a:pathLst>
              <a:path w="47625" h="628650">
                <a:moveTo>
                  <a:pt x="47624" y="628649"/>
                </a:moveTo>
                <a:lnTo>
                  <a:pt x="0" y="628649"/>
                </a:lnTo>
                <a:lnTo>
                  <a:pt x="0" y="0"/>
                </a:lnTo>
                <a:lnTo>
                  <a:pt x="47624" y="0"/>
                </a:lnTo>
                <a:lnTo>
                  <a:pt x="47624" y="628649"/>
                </a:lnTo>
                <a:close/>
              </a:path>
            </a:pathLst>
          </a:custGeom>
          <a:solidFill>
            <a:srgbClr val="1C4189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99" y="1035050"/>
            <a:ext cx="8707755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50" dirty="0">
                <a:latin typeface="Arial"/>
                <a:cs typeface="Arial"/>
              </a:rPr>
              <a:t>Some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other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examples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[made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up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data]: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</a:pPr>
            <a:r>
              <a:rPr sz="2250" b="1" spc="-95" dirty="0">
                <a:solidFill>
                  <a:srgbClr val="1C4189"/>
                </a:solidFill>
                <a:latin typeface="Arial"/>
                <a:cs typeface="Arial"/>
              </a:rPr>
              <a:t>Hypothesis: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more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we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procrastinate,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more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stressed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we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feel.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4087" y="2852737"/>
            <a:ext cx="8953499" cy="43338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Research</a:t>
            </a:r>
            <a:r>
              <a:rPr spc="-260" dirty="0"/>
              <a:t> </a:t>
            </a:r>
            <a:r>
              <a:rPr spc="-165" dirty="0"/>
              <a:t>questions</a:t>
            </a:r>
            <a:r>
              <a:rPr spc="-260" dirty="0"/>
              <a:t> </a:t>
            </a:r>
            <a:r>
              <a:rPr spc="-150" dirty="0"/>
              <a:t>and</a:t>
            </a:r>
            <a:r>
              <a:rPr spc="-260" dirty="0"/>
              <a:t> </a:t>
            </a:r>
            <a:r>
              <a:rPr spc="-145" dirty="0"/>
              <a:t>hypotheses</a:t>
            </a:r>
          </a:p>
        </p:txBody>
      </p:sp>
      <p:sp>
        <p:nvSpPr>
          <p:cNvPr id="3" name="object 3"/>
          <p:cNvSpPr/>
          <p:nvPr/>
        </p:nvSpPr>
        <p:spPr>
          <a:xfrm>
            <a:off x="990599" y="1724022"/>
            <a:ext cx="47625" cy="628650"/>
          </a:xfrm>
          <a:custGeom>
            <a:avLst/>
            <a:gdLst/>
            <a:ahLst/>
            <a:cxnLst/>
            <a:rect l="l" t="t" r="r" b="b"/>
            <a:pathLst>
              <a:path w="47625" h="628650">
                <a:moveTo>
                  <a:pt x="47624" y="628649"/>
                </a:moveTo>
                <a:lnTo>
                  <a:pt x="0" y="628649"/>
                </a:lnTo>
                <a:lnTo>
                  <a:pt x="0" y="0"/>
                </a:lnTo>
                <a:lnTo>
                  <a:pt x="47624" y="0"/>
                </a:lnTo>
                <a:lnTo>
                  <a:pt x="47624" y="628649"/>
                </a:lnTo>
                <a:close/>
              </a:path>
            </a:pathLst>
          </a:custGeom>
          <a:solidFill>
            <a:srgbClr val="1C4189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99" y="1035050"/>
            <a:ext cx="8707755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50" dirty="0">
                <a:latin typeface="Arial"/>
                <a:cs typeface="Arial"/>
              </a:rPr>
              <a:t>Some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other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examples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[made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up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data]: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</a:pPr>
            <a:r>
              <a:rPr sz="2250" b="1" spc="-95" dirty="0">
                <a:solidFill>
                  <a:srgbClr val="1C4189"/>
                </a:solidFill>
                <a:latin typeface="Arial"/>
                <a:cs typeface="Arial"/>
              </a:rPr>
              <a:t>Hypothesis: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more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we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procrastinate,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more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stressed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we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feel.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4087" y="2852737"/>
            <a:ext cx="8953499" cy="43338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Research</a:t>
            </a:r>
            <a:r>
              <a:rPr spc="-260" dirty="0"/>
              <a:t> </a:t>
            </a:r>
            <a:r>
              <a:rPr spc="-165" dirty="0"/>
              <a:t>questions</a:t>
            </a:r>
            <a:r>
              <a:rPr spc="-260" dirty="0"/>
              <a:t> </a:t>
            </a:r>
            <a:r>
              <a:rPr spc="-150" dirty="0"/>
              <a:t>and</a:t>
            </a:r>
            <a:r>
              <a:rPr spc="-260" dirty="0"/>
              <a:t> </a:t>
            </a:r>
            <a:r>
              <a:rPr spc="-145" dirty="0"/>
              <a:t>hypotheses</a:t>
            </a:r>
          </a:p>
        </p:txBody>
      </p:sp>
      <p:sp>
        <p:nvSpPr>
          <p:cNvPr id="3" name="object 3"/>
          <p:cNvSpPr/>
          <p:nvPr/>
        </p:nvSpPr>
        <p:spPr>
          <a:xfrm>
            <a:off x="990599" y="1724021"/>
            <a:ext cx="47625" cy="1057275"/>
          </a:xfrm>
          <a:custGeom>
            <a:avLst/>
            <a:gdLst/>
            <a:ahLst/>
            <a:cxnLst/>
            <a:rect l="l" t="t" r="r" b="b"/>
            <a:pathLst>
              <a:path w="47625" h="1057275">
                <a:moveTo>
                  <a:pt x="47624" y="1057274"/>
                </a:moveTo>
                <a:lnTo>
                  <a:pt x="0" y="1057274"/>
                </a:lnTo>
                <a:lnTo>
                  <a:pt x="0" y="0"/>
                </a:lnTo>
                <a:lnTo>
                  <a:pt x="47624" y="0"/>
                </a:lnTo>
                <a:lnTo>
                  <a:pt x="47624" y="1057274"/>
                </a:lnTo>
                <a:close/>
              </a:path>
            </a:pathLst>
          </a:custGeom>
          <a:solidFill>
            <a:srgbClr val="1C4189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99" y="1035050"/>
            <a:ext cx="997458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50" dirty="0">
                <a:latin typeface="Arial"/>
                <a:cs typeface="Arial"/>
              </a:rPr>
              <a:t>Some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other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examples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[made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up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data]:</a:t>
            </a:r>
            <a:endParaRPr sz="2250">
              <a:latin typeface="Arial"/>
              <a:cs typeface="Arial"/>
            </a:endParaRPr>
          </a:p>
          <a:p>
            <a:pPr marL="583565" marR="5080">
              <a:lnSpc>
                <a:spcPct val="125000"/>
              </a:lnSpc>
              <a:spcBef>
                <a:spcPts val="2250"/>
              </a:spcBef>
            </a:pPr>
            <a:r>
              <a:rPr sz="2250" b="1" spc="-114" dirty="0">
                <a:solidFill>
                  <a:srgbClr val="1C4189"/>
                </a:solidFill>
                <a:latin typeface="Arial"/>
                <a:cs typeface="Arial"/>
              </a:rPr>
              <a:t>Research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95" dirty="0">
                <a:solidFill>
                  <a:srgbClr val="1C4189"/>
                </a:solidFill>
                <a:latin typeface="Arial"/>
                <a:cs typeface="Arial"/>
              </a:rPr>
              <a:t>question: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there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relationship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between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caffeine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consumption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and </a:t>
            </a:r>
            <a:r>
              <a:rPr sz="2250" spc="-10" dirty="0">
                <a:latin typeface="Arial"/>
                <a:cs typeface="Arial"/>
              </a:rPr>
              <a:t>productivity?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249" y="3281362"/>
            <a:ext cx="7119937" cy="3419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Research</a:t>
            </a:r>
            <a:r>
              <a:rPr spc="-260" dirty="0"/>
              <a:t> </a:t>
            </a:r>
            <a:r>
              <a:rPr spc="-165" dirty="0"/>
              <a:t>questions</a:t>
            </a:r>
            <a:r>
              <a:rPr spc="-260" dirty="0"/>
              <a:t> </a:t>
            </a:r>
            <a:r>
              <a:rPr spc="-150" dirty="0"/>
              <a:t>and</a:t>
            </a:r>
            <a:r>
              <a:rPr spc="-260" dirty="0"/>
              <a:t> </a:t>
            </a:r>
            <a:r>
              <a:rPr spc="-145" dirty="0"/>
              <a:t>hypotheses</a:t>
            </a:r>
          </a:p>
        </p:txBody>
      </p:sp>
      <p:sp>
        <p:nvSpPr>
          <p:cNvPr id="3" name="object 3"/>
          <p:cNvSpPr/>
          <p:nvPr/>
        </p:nvSpPr>
        <p:spPr>
          <a:xfrm>
            <a:off x="990599" y="1724021"/>
            <a:ext cx="47625" cy="1057275"/>
          </a:xfrm>
          <a:custGeom>
            <a:avLst/>
            <a:gdLst/>
            <a:ahLst/>
            <a:cxnLst/>
            <a:rect l="l" t="t" r="r" b="b"/>
            <a:pathLst>
              <a:path w="47625" h="1057275">
                <a:moveTo>
                  <a:pt x="47624" y="1057274"/>
                </a:moveTo>
                <a:lnTo>
                  <a:pt x="0" y="1057274"/>
                </a:lnTo>
                <a:lnTo>
                  <a:pt x="0" y="0"/>
                </a:lnTo>
                <a:lnTo>
                  <a:pt x="47624" y="0"/>
                </a:lnTo>
                <a:lnTo>
                  <a:pt x="47624" y="1057274"/>
                </a:lnTo>
                <a:close/>
              </a:path>
            </a:pathLst>
          </a:custGeom>
          <a:solidFill>
            <a:srgbClr val="1C4189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99" y="1035050"/>
            <a:ext cx="997458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50" dirty="0">
                <a:latin typeface="Arial"/>
                <a:cs typeface="Arial"/>
              </a:rPr>
              <a:t>Some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other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examples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[made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up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data]:</a:t>
            </a:r>
            <a:endParaRPr sz="2250">
              <a:latin typeface="Arial"/>
              <a:cs typeface="Arial"/>
            </a:endParaRPr>
          </a:p>
          <a:p>
            <a:pPr marL="583565" marR="5080">
              <a:lnSpc>
                <a:spcPct val="125000"/>
              </a:lnSpc>
              <a:spcBef>
                <a:spcPts val="2250"/>
              </a:spcBef>
            </a:pPr>
            <a:r>
              <a:rPr sz="2250" b="1" spc="-114" dirty="0">
                <a:solidFill>
                  <a:srgbClr val="1C4189"/>
                </a:solidFill>
                <a:latin typeface="Arial"/>
                <a:cs typeface="Arial"/>
              </a:rPr>
              <a:t>Research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95" dirty="0">
                <a:solidFill>
                  <a:srgbClr val="1C4189"/>
                </a:solidFill>
                <a:latin typeface="Arial"/>
                <a:cs typeface="Arial"/>
              </a:rPr>
              <a:t>question: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there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relationship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between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caffeine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consumption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and </a:t>
            </a:r>
            <a:r>
              <a:rPr sz="2250" spc="-10" dirty="0">
                <a:latin typeface="Arial"/>
                <a:cs typeface="Arial"/>
              </a:rPr>
              <a:t>productivity?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249" y="3281362"/>
            <a:ext cx="7119937" cy="34194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Research</a:t>
            </a:r>
            <a:r>
              <a:rPr spc="-260" dirty="0"/>
              <a:t> </a:t>
            </a:r>
            <a:r>
              <a:rPr spc="-165" dirty="0"/>
              <a:t>questions</a:t>
            </a:r>
            <a:r>
              <a:rPr spc="-260" dirty="0"/>
              <a:t> </a:t>
            </a:r>
            <a:r>
              <a:rPr spc="-150" dirty="0"/>
              <a:t>and</a:t>
            </a:r>
            <a:r>
              <a:rPr spc="-260" dirty="0"/>
              <a:t> </a:t>
            </a:r>
            <a:r>
              <a:rPr spc="-145" dirty="0"/>
              <a:t>hypotheses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276346"/>
            <a:ext cx="95249" cy="952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2133596"/>
            <a:ext cx="95249" cy="952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19174" y="2619371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174" y="3105146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2650" y="1092200"/>
            <a:ext cx="5758180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45844">
              <a:lnSpc>
                <a:spcPct val="108300"/>
              </a:lnSpc>
              <a:spcBef>
                <a:spcPts val="100"/>
              </a:spcBef>
            </a:pPr>
            <a:r>
              <a:rPr sz="2250" dirty="0">
                <a:latin typeface="Arial"/>
                <a:cs typeface="Arial"/>
              </a:rPr>
              <a:t>Often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data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will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not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show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clear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cut </a:t>
            </a:r>
            <a:r>
              <a:rPr sz="2250" spc="-10" dirty="0">
                <a:latin typeface="Arial"/>
                <a:cs typeface="Arial"/>
              </a:rPr>
              <a:t>difference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2250" spc="-30" dirty="0">
                <a:latin typeface="Arial"/>
                <a:cs typeface="Arial"/>
              </a:rPr>
              <a:t>“</a:t>
            </a:r>
            <a:r>
              <a:rPr sz="2250" b="1" spc="-30" dirty="0">
                <a:solidFill>
                  <a:srgbClr val="1C4189"/>
                </a:solidFill>
                <a:latin typeface="Arial"/>
                <a:cs typeface="Arial"/>
              </a:rPr>
              <a:t>p-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value</a:t>
            </a:r>
            <a:r>
              <a:rPr sz="2250" spc="-10" dirty="0">
                <a:latin typeface="Arial"/>
                <a:cs typeface="Arial"/>
              </a:rPr>
              <a:t>”:</a:t>
            </a:r>
            <a:endParaRPr sz="225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1125"/>
              </a:spcBef>
            </a:pP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hypothesis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testing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tool</a:t>
            </a:r>
            <a:endParaRPr sz="2250">
              <a:latin typeface="Arial"/>
              <a:cs typeface="Arial"/>
            </a:endParaRPr>
          </a:p>
          <a:p>
            <a:pPr marL="393065" marR="5080">
              <a:lnSpc>
                <a:spcPct val="108300"/>
              </a:lnSpc>
              <a:spcBef>
                <a:spcPts val="900"/>
              </a:spcBef>
            </a:pP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value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that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we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calculate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“formally”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decide </a:t>
            </a:r>
            <a:r>
              <a:rPr sz="2250" dirty="0">
                <a:latin typeface="Arial"/>
                <a:cs typeface="Arial"/>
              </a:rPr>
              <a:t>whether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hypothesis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supported</a:t>
            </a:r>
            <a:endParaRPr sz="2250">
              <a:latin typeface="Arial"/>
              <a:cs typeface="Arial"/>
            </a:endParaRPr>
          </a:p>
          <a:p>
            <a:pPr marL="12700" marR="847725">
              <a:lnSpc>
                <a:spcPct val="108300"/>
              </a:lnSpc>
              <a:spcBef>
                <a:spcPts val="900"/>
              </a:spcBef>
            </a:pPr>
            <a:r>
              <a:rPr sz="2250" spc="-80" dirty="0">
                <a:latin typeface="Arial"/>
                <a:cs typeface="Arial"/>
              </a:rPr>
              <a:t>The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next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three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weeks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building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blocks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of </a:t>
            </a:r>
            <a:r>
              <a:rPr sz="2250" spc="-55" dirty="0">
                <a:latin typeface="Arial"/>
                <a:cs typeface="Arial"/>
              </a:rPr>
              <a:t>hypothesis</a:t>
            </a:r>
            <a:r>
              <a:rPr sz="2250" spc="-10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testing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3962396"/>
            <a:ext cx="95249" cy="952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4287" y="1223962"/>
            <a:ext cx="4381499" cy="43719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Analysing</a:t>
            </a:r>
            <a:r>
              <a:rPr spc="-265" dirty="0"/>
              <a:t> </a:t>
            </a:r>
            <a:r>
              <a:rPr dirty="0"/>
              <a:t>Data</a:t>
            </a:r>
            <a:r>
              <a:rPr spc="-265" dirty="0"/>
              <a:t> </a:t>
            </a:r>
            <a:r>
              <a:rPr spc="-140" dirty="0"/>
              <a:t>Roadmap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723899"/>
            <a:ext cx="11582399" cy="65150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18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321050"/>
            <a:ext cx="832167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dirty="0"/>
              <a:t>Where</a:t>
            </a:r>
            <a:r>
              <a:rPr sz="5600" spc="-425" dirty="0"/>
              <a:t> </a:t>
            </a:r>
            <a:r>
              <a:rPr sz="5600" spc="-170" dirty="0"/>
              <a:t>did</a:t>
            </a:r>
            <a:r>
              <a:rPr sz="5600" spc="-420" dirty="0"/>
              <a:t> </a:t>
            </a:r>
            <a:r>
              <a:rPr sz="5600" spc="-25" dirty="0"/>
              <a:t>we</a:t>
            </a:r>
            <a:r>
              <a:rPr sz="5600" spc="-420" dirty="0"/>
              <a:t> </a:t>
            </a:r>
            <a:r>
              <a:rPr sz="5600" spc="-265" dirty="0"/>
              <a:t>come</a:t>
            </a:r>
            <a:r>
              <a:rPr sz="5600" spc="-420" dirty="0"/>
              <a:t> </a:t>
            </a:r>
            <a:r>
              <a:rPr sz="5600" spc="-290" dirty="0"/>
              <a:t>from?</a:t>
            </a:r>
            <a:endParaRPr sz="5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4516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Quantitative</a:t>
            </a:r>
            <a:r>
              <a:rPr spc="-229" dirty="0"/>
              <a:t> </a:t>
            </a:r>
            <a:r>
              <a:rPr spc="-114" dirty="0"/>
              <a:t>research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20"/>
            <a:ext cx="95249" cy="9524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19174" y="184784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9174" y="2390769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174" y="293369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9174" y="3476619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174" y="401954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2650" y="949325"/>
            <a:ext cx="8576310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2456815" indent="-381000">
              <a:lnSpc>
                <a:spcPct val="158300"/>
              </a:lnSpc>
              <a:spcBef>
                <a:spcPts val="100"/>
              </a:spcBef>
            </a:pPr>
            <a:r>
              <a:rPr sz="2250" dirty="0">
                <a:latin typeface="Arial"/>
                <a:cs typeface="Arial"/>
              </a:rPr>
              <a:t>In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quantitative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research,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we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often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(but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not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always): </a:t>
            </a:r>
            <a:r>
              <a:rPr sz="2250" spc="-10" dirty="0">
                <a:latin typeface="Arial"/>
                <a:cs typeface="Arial"/>
              </a:rPr>
              <a:t>Start</a:t>
            </a:r>
            <a:r>
              <a:rPr sz="2250" spc="-114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with</a:t>
            </a:r>
            <a:r>
              <a:rPr sz="2250" spc="-110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1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theory,</a:t>
            </a:r>
            <a:endParaRPr sz="2250">
              <a:latin typeface="Arial"/>
              <a:cs typeface="Arial"/>
            </a:endParaRPr>
          </a:p>
          <a:p>
            <a:pPr marL="393065" marR="5080">
              <a:lnSpc>
                <a:spcPct val="158300"/>
              </a:lnSpc>
            </a:pPr>
            <a:r>
              <a:rPr sz="2250" spc="-65" dirty="0">
                <a:latin typeface="Arial"/>
                <a:cs typeface="Arial"/>
              </a:rPr>
              <a:t>Devise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an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experiment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(or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cross-</a:t>
            </a:r>
            <a:r>
              <a:rPr sz="2250" spc="-50" dirty="0">
                <a:latin typeface="Arial"/>
                <a:cs typeface="Arial"/>
              </a:rPr>
              <a:t>sectional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study)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test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that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theory Collect</a:t>
            </a:r>
            <a:r>
              <a:rPr sz="2250" spc="-18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7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data</a:t>
            </a:r>
            <a:endParaRPr sz="225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1575"/>
              </a:spcBef>
            </a:pPr>
            <a:r>
              <a:rPr sz="2250" b="1" spc="-80" dirty="0">
                <a:solidFill>
                  <a:srgbClr val="1C4189"/>
                </a:solidFill>
                <a:latin typeface="Arial"/>
                <a:cs typeface="Arial"/>
              </a:rPr>
              <a:t>Describe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0" dirty="0">
                <a:solidFill>
                  <a:srgbClr val="1C4189"/>
                </a:solidFill>
                <a:latin typeface="Arial"/>
                <a:cs typeface="Arial"/>
              </a:rPr>
              <a:t>our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14" dirty="0">
                <a:solidFill>
                  <a:srgbClr val="1C4189"/>
                </a:solidFill>
                <a:latin typeface="Arial"/>
                <a:cs typeface="Arial"/>
              </a:rPr>
              <a:t>sample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&lt;-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last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term</a:t>
            </a:r>
            <a:endParaRPr sz="225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1575"/>
              </a:spcBef>
            </a:pPr>
            <a:r>
              <a:rPr sz="2250" b="1" spc="-125" dirty="0">
                <a:solidFill>
                  <a:srgbClr val="1C4189"/>
                </a:solidFill>
                <a:latin typeface="Arial"/>
                <a:cs typeface="Arial"/>
              </a:rPr>
              <a:t>Test</a:t>
            </a:r>
            <a:r>
              <a:rPr sz="2250" b="1" spc="-17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10" dirty="0">
                <a:solidFill>
                  <a:srgbClr val="1C4189"/>
                </a:solidFill>
                <a:latin typeface="Arial"/>
                <a:cs typeface="Arial"/>
              </a:rPr>
              <a:t>hypotheses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&lt;-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this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term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19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1579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A</a:t>
            </a:r>
            <a:r>
              <a:rPr spc="-305" dirty="0"/>
              <a:t> </a:t>
            </a:r>
            <a:r>
              <a:rPr spc="-114" dirty="0"/>
              <a:t>study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19"/>
            <a:ext cx="95249" cy="952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2650" y="1063625"/>
            <a:ext cx="568007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0">
              <a:lnSpc>
                <a:spcPct val="125000"/>
              </a:lnSpc>
              <a:spcBef>
                <a:spcPts val="100"/>
              </a:spcBef>
            </a:pPr>
            <a:r>
              <a:rPr sz="2250" spc="-70" dirty="0">
                <a:latin typeface="Arial"/>
                <a:cs typeface="Arial"/>
              </a:rPr>
              <a:t>Forman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25" dirty="0">
                <a:latin typeface="Arial"/>
                <a:cs typeface="Arial"/>
              </a:rPr>
              <a:t>Leavens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(</a:t>
            </a:r>
            <a:r>
              <a:rPr sz="2250" dirty="0">
                <a:solidFill>
                  <a:srgbClr val="003B49"/>
                </a:solidFill>
                <a:latin typeface="Arial"/>
                <a:cs typeface="Arial"/>
              </a:rPr>
              <a:t>2024</a:t>
            </a:r>
            <a:r>
              <a:rPr sz="2250" dirty="0">
                <a:latin typeface="Arial"/>
                <a:cs typeface="Arial"/>
              </a:rPr>
              <a:t>)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The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Effect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of </a:t>
            </a:r>
            <a:r>
              <a:rPr sz="2250" spc="-80" dirty="0">
                <a:latin typeface="Arial"/>
                <a:cs typeface="Arial"/>
              </a:rPr>
              <a:t>Transparency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on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Unsolvable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85" dirty="0">
                <a:latin typeface="Arial"/>
                <a:cs typeface="Arial"/>
              </a:rPr>
              <a:t>Task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Engagement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Domestic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Cats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(Felis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catus)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using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Citizen Science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900"/>
              </a:spcBef>
            </a:pPr>
            <a:r>
              <a:rPr sz="2250" spc="-70" dirty="0">
                <a:latin typeface="Arial"/>
                <a:cs typeface="Arial"/>
              </a:rPr>
              <a:t>A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study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social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behaviours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60" dirty="0">
                <a:latin typeface="Arial"/>
                <a:cs typeface="Arial"/>
              </a:rPr>
              <a:t>e.g.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looking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at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the </a:t>
            </a:r>
            <a:r>
              <a:rPr sz="2250" spc="-10" dirty="0">
                <a:latin typeface="Arial"/>
                <a:cs typeface="Arial"/>
              </a:rPr>
              <a:t>owner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while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completing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an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unsolvable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puzzle</a:t>
            </a:r>
            <a:endParaRPr sz="2250">
              <a:latin typeface="Arial"/>
              <a:cs typeface="Arial"/>
            </a:endParaRPr>
          </a:p>
          <a:p>
            <a:pPr marL="12700" marR="27305">
              <a:lnSpc>
                <a:spcPct val="125000"/>
              </a:lnSpc>
              <a:spcBef>
                <a:spcPts val="900"/>
              </a:spcBef>
            </a:pPr>
            <a:r>
              <a:rPr sz="2250" spc="-125" dirty="0">
                <a:latin typeface="Arial"/>
                <a:cs typeface="Arial"/>
              </a:rPr>
              <a:t>Sample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21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cats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(each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cat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completed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multiple trials)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3133719"/>
            <a:ext cx="95249" cy="952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4105269"/>
            <a:ext cx="95249" cy="952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0875" y="1123950"/>
            <a:ext cx="5648324" cy="56483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20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What</a:t>
            </a:r>
            <a:r>
              <a:rPr spc="-290" dirty="0"/>
              <a:t> </a:t>
            </a:r>
            <a:r>
              <a:rPr spc="-200" dirty="0"/>
              <a:t>can</a:t>
            </a:r>
            <a:r>
              <a:rPr spc="-285" dirty="0"/>
              <a:t> </a:t>
            </a:r>
            <a:r>
              <a:rPr spc="-35" dirty="0"/>
              <a:t>we</a:t>
            </a:r>
            <a:r>
              <a:rPr spc="-285" dirty="0"/>
              <a:t> </a:t>
            </a:r>
            <a:r>
              <a:rPr spc="-250" dirty="0"/>
              <a:t>say</a:t>
            </a:r>
            <a:r>
              <a:rPr spc="-285" dirty="0"/>
              <a:t> </a:t>
            </a:r>
            <a:r>
              <a:rPr spc="-85" dirty="0"/>
              <a:t>about</a:t>
            </a:r>
            <a:r>
              <a:rPr spc="-285" dirty="0"/>
              <a:t> </a:t>
            </a:r>
            <a:r>
              <a:rPr spc="-114" dirty="0"/>
              <a:t>this</a:t>
            </a:r>
            <a:r>
              <a:rPr spc="-285" dirty="0"/>
              <a:t> </a:t>
            </a:r>
            <a:r>
              <a:rPr spc="-215" dirty="0"/>
              <a:t>sample?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19"/>
            <a:ext cx="95249" cy="952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2650" y="949325"/>
            <a:ext cx="11744960" cy="219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6995">
              <a:lnSpc>
                <a:spcPct val="158300"/>
              </a:lnSpc>
              <a:spcBef>
                <a:spcPts val="100"/>
              </a:spcBef>
            </a:pPr>
            <a:r>
              <a:rPr sz="2250" spc="-10" dirty="0">
                <a:latin typeface="Arial"/>
                <a:cs typeface="Arial"/>
              </a:rPr>
              <a:t>On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14" dirty="0">
                <a:latin typeface="Arial"/>
                <a:cs typeface="Arial"/>
              </a:rPr>
              <a:t>average,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how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long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do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cats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spend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on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task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before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looking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at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their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owner? </a:t>
            </a:r>
            <a:r>
              <a:rPr sz="2250" dirty="0">
                <a:latin typeface="Arial"/>
                <a:cs typeface="Arial"/>
              </a:rPr>
              <a:t>What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shortest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longest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time?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58300"/>
              </a:lnSpc>
            </a:pPr>
            <a:r>
              <a:rPr sz="2250" dirty="0">
                <a:latin typeface="Arial"/>
                <a:cs typeface="Arial"/>
              </a:rPr>
              <a:t>What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variance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45" dirty="0">
                <a:latin typeface="Arial"/>
                <a:cs typeface="Arial"/>
              </a:rPr>
              <a:t>sample?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How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do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sample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differ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from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each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other? </a:t>
            </a:r>
            <a:r>
              <a:rPr sz="2250" spc="-20" dirty="0">
                <a:latin typeface="Arial"/>
                <a:cs typeface="Arial"/>
              </a:rPr>
              <a:t>Are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there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any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“unusual”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cats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sample?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1847844"/>
            <a:ext cx="95249" cy="952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2390769"/>
            <a:ext cx="95249" cy="952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2933694"/>
            <a:ext cx="95249" cy="9524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0624" y="2362199"/>
            <a:ext cx="3438524" cy="2200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5" dirty="0"/>
              <a:t>2</a:t>
            </a:fld>
            <a:endParaRPr spc="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7348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The</a:t>
            </a:r>
            <a:r>
              <a:rPr spc="-290" dirty="0"/>
              <a:t> </a:t>
            </a:r>
            <a:r>
              <a:rPr spc="-155" dirty="0"/>
              <a:t>mean,</a:t>
            </a:r>
            <a:r>
              <a:rPr spc="-285" dirty="0"/>
              <a:t> </a:t>
            </a:r>
            <a:r>
              <a:rPr spc="-20" dirty="0"/>
              <a:t>the</a:t>
            </a:r>
            <a:r>
              <a:rPr spc="-285" dirty="0"/>
              <a:t> </a:t>
            </a:r>
            <a:r>
              <a:rPr spc="-130" dirty="0"/>
              <a:t>median</a:t>
            </a:r>
            <a:r>
              <a:rPr spc="-285" dirty="0"/>
              <a:t> </a:t>
            </a:r>
            <a:r>
              <a:rPr spc="-150" dirty="0"/>
              <a:t>and</a:t>
            </a:r>
            <a:r>
              <a:rPr spc="-285" dirty="0"/>
              <a:t> </a:t>
            </a:r>
            <a:r>
              <a:rPr spc="-20" dirty="0"/>
              <a:t>the</a:t>
            </a:r>
            <a:r>
              <a:rPr spc="-285" dirty="0"/>
              <a:t> </a:t>
            </a:r>
            <a:r>
              <a:rPr spc="-100" dirty="0"/>
              <a:t>mode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35775" y="1149350"/>
            <a:ext cx="368427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60" dirty="0">
                <a:latin typeface="Arial"/>
                <a:cs typeface="Arial"/>
              </a:rPr>
              <a:t>Measures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central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tendency: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4174" y="2009769"/>
            <a:ext cx="95250" cy="952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53250" y="1855093"/>
            <a:ext cx="353060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50" b="1" spc="-30" dirty="0">
                <a:solidFill>
                  <a:srgbClr val="1C4189"/>
                </a:solidFill>
                <a:latin typeface="Arial"/>
                <a:cs typeface="Arial"/>
              </a:rPr>
              <a:t>Mean</a:t>
            </a:r>
            <a:r>
              <a:rPr sz="2250" spc="-30" dirty="0">
                <a:latin typeface="Arial"/>
                <a:cs typeface="Arial"/>
              </a:rPr>
              <a:t>: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average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value</a:t>
            </a:r>
            <a:r>
              <a:rPr sz="2250" spc="120" dirty="0">
                <a:latin typeface="Arial"/>
                <a:cs typeface="Arial"/>
              </a:rPr>
              <a:t> </a:t>
            </a:r>
            <a:r>
              <a:rPr sz="2700" baseline="44753" dirty="0">
                <a:latin typeface="Times New Roman"/>
                <a:cs typeface="Times New Roman"/>
              </a:rPr>
              <a:t>∑</a:t>
            </a:r>
            <a:r>
              <a:rPr sz="2700" spc="-52" baseline="44753" dirty="0">
                <a:latin typeface="Times New Roman"/>
                <a:cs typeface="Times New Roman"/>
              </a:rPr>
              <a:t> </a:t>
            </a:r>
            <a:r>
              <a:rPr sz="2700" spc="-37" baseline="44753" dirty="0">
                <a:latin typeface="Times New Roman"/>
                <a:cs typeface="Times New Roman"/>
              </a:rPr>
              <a:t>x</a:t>
            </a:r>
            <a:r>
              <a:rPr sz="1950" spc="-37" baseline="49145" dirty="0">
                <a:latin typeface="Times New Roman"/>
                <a:cs typeface="Times New Roman"/>
              </a:rPr>
              <a:t>i</a:t>
            </a:r>
            <a:endParaRPr sz="1950" baseline="49145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4174" y="2571744"/>
            <a:ext cx="95250" cy="952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78650" y="1928604"/>
            <a:ext cx="4737735" cy="13989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R="1358265" algn="r">
              <a:lnSpc>
                <a:spcPct val="100000"/>
              </a:lnSpc>
              <a:spcBef>
                <a:spcPts val="865"/>
              </a:spcBef>
            </a:pPr>
            <a:r>
              <a:rPr sz="1800" spc="10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250" b="1" spc="-40" dirty="0">
                <a:solidFill>
                  <a:srgbClr val="1C4189"/>
                </a:solidFill>
                <a:latin typeface="Arial"/>
                <a:cs typeface="Arial"/>
              </a:rPr>
              <a:t>Median</a:t>
            </a:r>
            <a:r>
              <a:rPr sz="2250" spc="-40" dirty="0">
                <a:latin typeface="Arial"/>
                <a:cs typeface="Arial"/>
              </a:rPr>
              <a:t>: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value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exactly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middle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Mode</a:t>
            </a:r>
            <a:r>
              <a:rPr sz="2250" spc="-35" dirty="0">
                <a:latin typeface="Arial"/>
                <a:cs typeface="Arial"/>
              </a:rPr>
              <a:t>: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most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75" dirty="0">
                <a:latin typeface="Arial"/>
                <a:cs typeface="Arial"/>
              </a:rPr>
              <a:t>common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value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4174" y="3114668"/>
            <a:ext cx="95250" cy="952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8212" y="1223962"/>
            <a:ext cx="5295899" cy="528637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048874" y="2057394"/>
            <a:ext cx="476250" cy="19050"/>
          </a:xfrm>
          <a:custGeom>
            <a:avLst/>
            <a:gdLst/>
            <a:ahLst/>
            <a:cxnLst/>
            <a:rect l="l" t="t" r="r" b="b"/>
            <a:pathLst>
              <a:path w="476250" h="19050">
                <a:moveTo>
                  <a:pt x="476249" y="19049"/>
                </a:moveTo>
                <a:lnTo>
                  <a:pt x="0" y="19049"/>
                </a:lnTo>
                <a:lnTo>
                  <a:pt x="0" y="0"/>
                </a:lnTo>
                <a:lnTo>
                  <a:pt x="476249" y="0"/>
                </a:lnTo>
                <a:lnTo>
                  <a:pt x="476249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22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7348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The</a:t>
            </a:r>
            <a:r>
              <a:rPr spc="-290" dirty="0"/>
              <a:t> </a:t>
            </a:r>
            <a:r>
              <a:rPr spc="-155" dirty="0"/>
              <a:t>mean,</a:t>
            </a:r>
            <a:r>
              <a:rPr spc="-285" dirty="0"/>
              <a:t> </a:t>
            </a:r>
            <a:r>
              <a:rPr spc="-20" dirty="0"/>
              <a:t>the</a:t>
            </a:r>
            <a:r>
              <a:rPr spc="-285" dirty="0"/>
              <a:t> </a:t>
            </a:r>
            <a:r>
              <a:rPr spc="-130" dirty="0"/>
              <a:t>median</a:t>
            </a:r>
            <a:r>
              <a:rPr spc="-285" dirty="0"/>
              <a:t> </a:t>
            </a:r>
            <a:r>
              <a:rPr spc="-150" dirty="0"/>
              <a:t>and</a:t>
            </a:r>
            <a:r>
              <a:rPr spc="-285" dirty="0"/>
              <a:t> </a:t>
            </a:r>
            <a:r>
              <a:rPr spc="-20" dirty="0"/>
              <a:t>the</a:t>
            </a:r>
            <a:r>
              <a:rPr spc="-285" dirty="0"/>
              <a:t> </a:t>
            </a:r>
            <a:r>
              <a:rPr spc="-100" dirty="0"/>
              <a:t>mode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35775" y="1149350"/>
            <a:ext cx="368427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60" dirty="0">
                <a:latin typeface="Arial"/>
                <a:cs typeface="Arial"/>
              </a:rPr>
              <a:t>Measures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central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tendency: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4174" y="2009768"/>
            <a:ext cx="95250" cy="952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4174" y="2571743"/>
            <a:ext cx="95250" cy="952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78650" y="2216150"/>
            <a:ext cx="5567045" cy="111125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250" b="1" spc="-40" dirty="0">
                <a:solidFill>
                  <a:srgbClr val="1C4189"/>
                </a:solidFill>
                <a:latin typeface="Arial"/>
                <a:cs typeface="Arial"/>
              </a:rPr>
              <a:t>Median</a:t>
            </a:r>
            <a:r>
              <a:rPr sz="2250" spc="-40" dirty="0">
                <a:latin typeface="Arial"/>
                <a:cs typeface="Arial"/>
              </a:rPr>
              <a:t>: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value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exactly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middle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=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16.1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Mode</a:t>
            </a:r>
            <a:r>
              <a:rPr sz="2250" spc="-35" dirty="0">
                <a:latin typeface="Arial"/>
                <a:cs typeface="Arial"/>
              </a:rPr>
              <a:t>: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most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5" dirty="0">
                <a:latin typeface="Arial"/>
                <a:cs typeface="Arial"/>
              </a:rPr>
              <a:t>common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value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(around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15)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0550" y="1855095"/>
            <a:ext cx="466153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682365" algn="l"/>
              </a:tabLst>
            </a:pPr>
            <a:r>
              <a:rPr sz="2250" b="1" spc="-30" dirty="0">
                <a:solidFill>
                  <a:srgbClr val="1C4189"/>
                </a:solidFill>
                <a:latin typeface="Arial"/>
                <a:cs typeface="Arial"/>
              </a:rPr>
              <a:t>Mean</a:t>
            </a:r>
            <a:r>
              <a:rPr sz="2250" spc="-30" dirty="0">
                <a:latin typeface="Arial"/>
                <a:cs typeface="Arial"/>
              </a:rPr>
              <a:t>: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average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value</a:t>
            </a:r>
            <a:r>
              <a:rPr sz="2250" spc="120" dirty="0">
                <a:latin typeface="Arial"/>
                <a:cs typeface="Arial"/>
              </a:rPr>
              <a:t> </a:t>
            </a:r>
            <a:r>
              <a:rPr sz="2700" baseline="44753" dirty="0">
                <a:latin typeface="Times New Roman"/>
                <a:cs typeface="Times New Roman"/>
              </a:rPr>
              <a:t>∑</a:t>
            </a:r>
            <a:r>
              <a:rPr sz="2700" spc="-52" baseline="44753" dirty="0">
                <a:latin typeface="Times New Roman"/>
                <a:cs typeface="Times New Roman"/>
              </a:rPr>
              <a:t> </a:t>
            </a:r>
            <a:r>
              <a:rPr sz="2700" spc="-37" baseline="44753" dirty="0">
                <a:latin typeface="Times New Roman"/>
                <a:cs typeface="Times New Roman"/>
              </a:rPr>
              <a:t>x</a:t>
            </a:r>
            <a:r>
              <a:rPr sz="1950" spc="-37" baseline="49145" dirty="0">
                <a:latin typeface="Times New Roman"/>
                <a:cs typeface="Times New Roman"/>
              </a:rPr>
              <a:t>i</a:t>
            </a:r>
            <a:r>
              <a:rPr sz="1950" baseline="49145" dirty="0">
                <a:latin typeface="Times New Roman"/>
                <a:cs typeface="Times New Roman"/>
              </a:rPr>
              <a:t>	</a:t>
            </a:r>
            <a:r>
              <a:rPr sz="2250" spc="-20" dirty="0">
                <a:latin typeface="Arial"/>
                <a:cs typeface="Arial"/>
              </a:rPr>
              <a:t>=</a:t>
            </a:r>
            <a:r>
              <a:rPr sz="2250" spc="-19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16.56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4174" y="3114668"/>
            <a:ext cx="95250" cy="952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8212" y="1323974"/>
            <a:ext cx="5295899" cy="51863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220721" y="2022230"/>
            <a:ext cx="141605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10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48874" y="2057393"/>
            <a:ext cx="476250" cy="19050"/>
          </a:xfrm>
          <a:custGeom>
            <a:avLst/>
            <a:gdLst/>
            <a:ahLst/>
            <a:cxnLst/>
            <a:rect l="l" t="t" r="r" b="b"/>
            <a:pathLst>
              <a:path w="476250" h="19050">
                <a:moveTo>
                  <a:pt x="476249" y="19049"/>
                </a:moveTo>
                <a:lnTo>
                  <a:pt x="0" y="19049"/>
                </a:lnTo>
                <a:lnTo>
                  <a:pt x="0" y="0"/>
                </a:lnTo>
                <a:lnTo>
                  <a:pt x="476249" y="0"/>
                </a:lnTo>
                <a:lnTo>
                  <a:pt x="476249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1876418"/>
            <a:ext cx="12192000" cy="428625"/>
            <a:chOff x="609599" y="1876418"/>
            <a:chExt cx="12192000" cy="428625"/>
          </a:xfrm>
        </p:grpSpPr>
        <p:sp>
          <p:nvSpPr>
            <p:cNvPr id="3" name="object 3"/>
            <p:cNvSpPr/>
            <p:nvPr/>
          </p:nvSpPr>
          <p:spPr>
            <a:xfrm>
              <a:off x="614362" y="1881181"/>
              <a:ext cx="12182475" cy="419100"/>
            </a:xfrm>
            <a:custGeom>
              <a:avLst/>
              <a:gdLst/>
              <a:ahLst/>
              <a:cxnLst/>
              <a:rect l="l" t="t" r="r" b="b"/>
              <a:pathLst>
                <a:path w="12182475" h="419100">
                  <a:moveTo>
                    <a:pt x="12153556" y="419080"/>
                  </a:moveTo>
                  <a:lnTo>
                    <a:pt x="28916" y="419080"/>
                  </a:lnTo>
                  <a:lnTo>
                    <a:pt x="24664" y="418242"/>
                  </a:lnTo>
                  <a:lnTo>
                    <a:pt x="0" y="390172"/>
                  </a:lnTo>
                  <a:lnTo>
                    <a:pt x="0" y="385762"/>
                  </a:lnTo>
                  <a:lnTo>
                    <a:pt x="0" y="28889"/>
                  </a:lnTo>
                  <a:lnTo>
                    <a:pt x="28916" y="0"/>
                  </a:lnTo>
                  <a:lnTo>
                    <a:pt x="12153556" y="0"/>
                  </a:lnTo>
                  <a:lnTo>
                    <a:pt x="12182472" y="28889"/>
                  </a:lnTo>
                  <a:lnTo>
                    <a:pt x="12182472" y="390172"/>
                  </a:lnTo>
                  <a:lnTo>
                    <a:pt x="12157809" y="418242"/>
                  </a:lnTo>
                  <a:lnTo>
                    <a:pt x="12153556" y="419080"/>
                  </a:lnTo>
                  <a:close/>
                </a:path>
              </a:pathLst>
            </a:custGeom>
            <a:solidFill>
              <a:srgbClr val="F1F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4362" y="1881181"/>
              <a:ext cx="12182475" cy="419100"/>
            </a:xfrm>
            <a:custGeom>
              <a:avLst/>
              <a:gdLst/>
              <a:ahLst/>
              <a:cxnLst/>
              <a:rect l="l" t="t" r="r" b="b"/>
              <a:pathLst>
                <a:path w="12182475" h="419100">
                  <a:moveTo>
                    <a:pt x="0" y="385762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19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12149136" y="0"/>
                  </a:lnTo>
                  <a:lnTo>
                    <a:pt x="12153556" y="0"/>
                  </a:lnTo>
                  <a:lnTo>
                    <a:pt x="12157809" y="838"/>
                  </a:lnTo>
                  <a:lnTo>
                    <a:pt x="12161894" y="2533"/>
                  </a:lnTo>
                  <a:lnTo>
                    <a:pt x="12165978" y="4219"/>
                  </a:lnTo>
                  <a:lnTo>
                    <a:pt x="12169583" y="6619"/>
                  </a:lnTo>
                  <a:lnTo>
                    <a:pt x="12172709" y="9744"/>
                  </a:lnTo>
                  <a:lnTo>
                    <a:pt x="12175834" y="12858"/>
                  </a:lnTo>
                  <a:lnTo>
                    <a:pt x="12178244" y="16468"/>
                  </a:lnTo>
                  <a:lnTo>
                    <a:pt x="12179935" y="20554"/>
                  </a:lnTo>
                  <a:lnTo>
                    <a:pt x="12181627" y="24631"/>
                  </a:lnTo>
                  <a:lnTo>
                    <a:pt x="12182472" y="28889"/>
                  </a:lnTo>
                  <a:lnTo>
                    <a:pt x="12182474" y="33337"/>
                  </a:lnTo>
                  <a:lnTo>
                    <a:pt x="12182474" y="385762"/>
                  </a:lnTo>
                  <a:lnTo>
                    <a:pt x="12182472" y="390172"/>
                  </a:lnTo>
                  <a:lnTo>
                    <a:pt x="12181627" y="394411"/>
                  </a:lnTo>
                  <a:lnTo>
                    <a:pt x="12179935" y="398487"/>
                  </a:lnTo>
                  <a:lnTo>
                    <a:pt x="12178244" y="402564"/>
                  </a:lnTo>
                  <a:lnTo>
                    <a:pt x="12161894" y="416547"/>
                  </a:lnTo>
                  <a:lnTo>
                    <a:pt x="12157809" y="418242"/>
                  </a:lnTo>
                  <a:lnTo>
                    <a:pt x="12153556" y="419080"/>
                  </a:lnTo>
                  <a:lnTo>
                    <a:pt x="12149136" y="419099"/>
                  </a:lnTo>
                  <a:lnTo>
                    <a:pt x="33337" y="419099"/>
                  </a:lnTo>
                  <a:lnTo>
                    <a:pt x="28916" y="419080"/>
                  </a:lnTo>
                  <a:lnTo>
                    <a:pt x="24664" y="418242"/>
                  </a:lnTo>
                  <a:lnTo>
                    <a:pt x="20579" y="416547"/>
                  </a:lnTo>
                  <a:lnTo>
                    <a:pt x="16495" y="414861"/>
                  </a:lnTo>
                  <a:lnTo>
                    <a:pt x="0" y="390172"/>
                  </a:lnTo>
                  <a:lnTo>
                    <a:pt x="0" y="385762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1885949"/>
              <a:ext cx="12172950" cy="409575"/>
            </a:xfrm>
            <a:custGeom>
              <a:avLst/>
              <a:gdLst/>
              <a:ahLst/>
              <a:cxnLst/>
              <a:rect l="l" t="t" r="r" b="b"/>
              <a:pathLst>
                <a:path w="12172950" h="409575">
                  <a:moveTo>
                    <a:pt x="12172950" y="20675"/>
                  </a:moveTo>
                  <a:lnTo>
                    <a:pt x="12170169" y="13944"/>
                  </a:lnTo>
                  <a:lnTo>
                    <a:pt x="12159005" y="2781"/>
                  </a:lnTo>
                  <a:lnTo>
                    <a:pt x="12152313" y="0"/>
                  </a:lnTo>
                  <a:lnTo>
                    <a:pt x="20650" y="0"/>
                  </a:lnTo>
                  <a:lnTo>
                    <a:pt x="13957" y="2781"/>
                  </a:lnTo>
                  <a:lnTo>
                    <a:pt x="2794" y="13944"/>
                  </a:lnTo>
                  <a:lnTo>
                    <a:pt x="0" y="20675"/>
                  </a:lnTo>
                  <a:lnTo>
                    <a:pt x="0" y="388886"/>
                  </a:lnTo>
                  <a:lnTo>
                    <a:pt x="2794" y="395617"/>
                  </a:lnTo>
                  <a:lnTo>
                    <a:pt x="13957" y="406781"/>
                  </a:lnTo>
                  <a:lnTo>
                    <a:pt x="20688" y="409562"/>
                  </a:lnTo>
                  <a:lnTo>
                    <a:pt x="12152274" y="409562"/>
                  </a:lnTo>
                  <a:lnTo>
                    <a:pt x="12159005" y="406781"/>
                  </a:lnTo>
                  <a:lnTo>
                    <a:pt x="12170169" y="395617"/>
                  </a:lnTo>
                  <a:lnTo>
                    <a:pt x="12172950" y="388886"/>
                  </a:lnTo>
                  <a:lnTo>
                    <a:pt x="12172950" y="20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1833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Variance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81118"/>
            <a:ext cx="95249" cy="952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7250" y="1071064"/>
            <a:ext cx="6575425" cy="523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30480" algn="r">
              <a:lnSpc>
                <a:spcPts val="1395"/>
              </a:lnSpc>
              <a:spcBef>
                <a:spcPts val="90"/>
              </a:spcBef>
            </a:pPr>
            <a:r>
              <a:rPr sz="1300" spc="-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  <a:p>
            <a:pPr marL="38100">
              <a:lnSpc>
                <a:spcPts val="2535"/>
              </a:lnSpc>
            </a:pPr>
            <a:r>
              <a:rPr sz="2250" b="1" spc="-70" dirty="0">
                <a:solidFill>
                  <a:srgbClr val="1C4189"/>
                </a:solidFill>
                <a:latin typeface="Arial"/>
                <a:cs typeface="Arial"/>
              </a:rPr>
              <a:t>Variance</a:t>
            </a:r>
            <a:r>
              <a:rPr sz="2250" b="1" spc="-13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how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differ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from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each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other</a:t>
            </a:r>
            <a:r>
              <a:rPr sz="2250" spc="350" dirty="0">
                <a:latin typeface="Arial"/>
                <a:cs typeface="Arial"/>
              </a:rPr>
              <a:t> </a:t>
            </a:r>
            <a:r>
              <a:rPr sz="2700" baseline="44753" dirty="0">
                <a:latin typeface="Times New Roman"/>
                <a:cs typeface="Times New Roman"/>
              </a:rPr>
              <a:t>∑</a:t>
            </a:r>
            <a:r>
              <a:rPr sz="2700" spc="89" baseline="44753" dirty="0">
                <a:latin typeface="Times New Roman"/>
                <a:cs typeface="Times New Roman"/>
              </a:rPr>
              <a:t> </a:t>
            </a:r>
            <a:r>
              <a:rPr sz="2700" spc="-97" baseline="44753" dirty="0">
                <a:latin typeface="Times New Roman"/>
                <a:cs typeface="Times New Roman"/>
              </a:rPr>
              <a:t>(X</a:t>
            </a:r>
            <a:r>
              <a:rPr sz="1950" spc="-97" baseline="49145" dirty="0">
                <a:latin typeface="Times New Roman"/>
                <a:cs typeface="Times New Roman"/>
              </a:rPr>
              <a:t>i</a:t>
            </a:r>
            <a:r>
              <a:rPr sz="1950" spc="-209" baseline="49145" dirty="0">
                <a:latin typeface="Times New Roman"/>
                <a:cs typeface="Times New Roman"/>
              </a:rPr>
              <a:t> </a:t>
            </a:r>
            <a:r>
              <a:rPr sz="2700" spc="-37" baseline="44753" dirty="0">
                <a:latin typeface="Times New Roman"/>
                <a:cs typeface="Times New Roman"/>
              </a:rPr>
              <a:t>−X)</a:t>
            </a:r>
            <a:endParaRPr sz="2700" baseline="4475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60204" y="1226445"/>
            <a:ext cx="177165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90" dirty="0">
                <a:latin typeface="Arial"/>
                <a:cs typeface="Arial"/>
              </a:rPr>
              <a:t>. </a:t>
            </a:r>
            <a:r>
              <a:rPr sz="2250" spc="-10" dirty="0">
                <a:latin typeface="Arial"/>
                <a:cs typeface="Arial"/>
              </a:rPr>
              <a:t>Alternatively: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0851" y="1393285"/>
            <a:ext cx="389255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-25" dirty="0">
                <a:latin typeface="Times New Roman"/>
                <a:cs typeface="Times New Roman"/>
              </a:rPr>
              <a:t>n−1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00799" y="1428743"/>
            <a:ext cx="1076325" cy="19050"/>
          </a:xfrm>
          <a:custGeom>
            <a:avLst/>
            <a:gdLst/>
            <a:ahLst/>
            <a:cxnLst/>
            <a:rect l="l" t="t" r="r" b="b"/>
            <a:pathLst>
              <a:path w="1076325" h="19050">
                <a:moveTo>
                  <a:pt x="1076324" y="19049"/>
                </a:moveTo>
                <a:lnTo>
                  <a:pt x="0" y="19049"/>
                </a:lnTo>
                <a:lnTo>
                  <a:pt x="0" y="0"/>
                </a:lnTo>
                <a:lnTo>
                  <a:pt x="1076324" y="0"/>
                </a:lnTo>
                <a:lnTo>
                  <a:pt x="1076324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71785" y="1913731"/>
            <a:ext cx="433133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6870" algn="l"/>
              </a:tabLst>
            </a:pPr>
            <a:r>
              <a:rPr sz="1850" spc="135" dirty="0">
                <a:solidFill>
                  <a:srgbClr val="AAAAAA"/>
                </a:solidFill>
                <a:latin typeface="Times New Roman"/>
                <a:cs typeface="Times New Roman"/>
                <a:hlinkClick r:id="rId3"/>
              </a:rPr>
              <a:t>1</a:t>
            </a:r>
            <a:r>
              <a:rPr sz="1850" dirty="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sz="1850" spc="300" dirty="0">
                <a:solidFill>
                  <a:srgbClr val="4658AB"/>
                </a:solidFill>
                <a:latin typeface="Times New Roman"/>
                <a:cs typeface="Times New Roman"/>
              </a:rPr>
              <a:t>var</a:t>
            </a:r>
            <a:r>
              <a:rPr sz="1850" spc="300" dirty="0">
                <a:solidFill>
                  <a:srgbClr val="003B4E"/>
                </a:solidFill>
                <a:latin typeface="Times New Roman"/>
                <a:cs typeface="Times New Roman"/>
              </a:rPr>
              <a:t>(cat_sample</a:t>
            </a:r>
            <a:r>
              <a:rPr sz="1850" spc="300" dirty="0">
                <a:solidFill>
                  <a:srgbClr val="5D5D5D"/>
                </a:solidFill>
                <a:latin typeface="Times New Roman"/>
                <a:cs typeface="Times New Roman"/>
              </a:rPr>
              <a:t>$</a:t>
            </a:r>
            <a:r>
              <a:rPr sz="1850" spc="300" dirty="0">
                <a:solidFill>
                  <a:srgbClr val="003B4E"/>
                </a:solidFill>
                <a:latin typeface="Times New Roman"/>
                <a:cs typeface="Times New Roman"/>
              </a:rPr>
              <a:t>look_latency)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599" y="2305043"/>
            <a:ext cx="12192000" cy="51435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9842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775"/>
              </a:spcBef>
              <a:tabLst>
                <a:tab pos="683260" algn="l"/>
              </a:tabLst>
            </a:pPr>
            <a:r>
              <a:rPr sz="1850" spc="400" dirty="0">
                <a:latin typeface="Arial"/>
                <a:cs typeface="Arial"/>
              </a:rPr>
              <a:t>[1]</a:t>
            </a:r>
            <a:r>
              <a:rPr sz="1850" dirty="0">
                <a:latin typeface="Arial"/>
                <a:cs typeface="Arial"/>
              </a:rPr>
              <a:t>	</a:t>
            </a:r>
            <a:r>
              <a:rPr sz="1850" spc="130" dirty="0">
                <a:latin typeface="Arial"/>
                <a:cs typeface="Arial"/>
              </a:rPr>
              <a:t>22.17848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4" name="object 2">
            <a:extLst>
              <a:ext uri="{FF2B5EF4-FFF2-40B4-BE49-F238E27FC236}">
                <a16:creationId xmlns:a16="http://schemas.microsoft.com/office/drawing/2014/main" id="{9B6BEF3A-150B-01FF-6270-B4A20C0FACE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7400" y="3005073"/>
            <a:ext cx="8953499" cy="43719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1800218"/>
            <a:ext cx="12192000" cy="657225"/>
            <a:chOff x="609599" y="1800218"/>
            <a:chExt cx="12192000" cy="657225"/>
          </a:xfrm>
        </p:grpSpPr>
        <p:sp>
          <p:nvSpPr>
            <p:cNvPr id="3" name="object 3"/>
            <p:cNvSpPr/>
            <p:nvPr/>
          </p:nvSpPr>
          <p:spPr>
            <a:xfrm>
              <a:off x="614362" y="1804980"/>
              <a:ext cx="12182475" cy="647700"/>
            </a:xfrm>
            <a:custGeom>
              <a:avLst/>
              <a:gdLst/>
              <a:ahLst/>
              <a:cxnLst/>
              <a:rect l="l" t="t" r="r" b="b"/>
              <a:pathLst>
                <a:path w="12182475" h="647700">
                  <a:moveTo>
                    <a:pt x="12153556" y="647680"/>
                  </a:moveTo>
                  <a:lnTo>
                    <a:pt x="28916" y="647680"/>
                  </a:lnTo>
                  <a:lnTo>
                    <a:pt x="24664" y="646842"/>
                  </a:lnTo>
                  <a:lnTo>
                    <a:pt x="0" y="618772"/>
                  </a:lnTo>
                  <a:lnTo>
                    <a:pt x="0" y="614362"/>
                  </a:lnTo>
                  <a:lnTo>
                    <a:pt x="0" y="28889"/>
                  </a:lnTo>
                  <a:lnTo>
                    <a:pt x="28916" y="0"/>
                  </a:lnTo>
                  <a:lnTo>
                    <a:pt x="12153556" y="0"/>
                  </a:lnTo>
                  <a:lnTo>
                    <a:pt x="12182472" y="28889"/>
                  </a:lnTo>
                  <a:lnTo>
                    <a:pt x="12182472" y="618772"/>
                  </a:lnTo>
                  <a:lnTo>
                    <a:pt x="12157809" y="646842"/>
                  </a:lnTo>
                  <a:lnTo>
                    <a:pt x="12153556" y="647680"/>
                  </a:lnTo>
                  <a:close/>
                </a:path>
              </a:pathLst>
            </a:custGeom>
            <a:solidFill>
              <a:srgbClr val="F1F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4362" y="1804980"/>
              <a:ext cx="12182475" cy="647700"/>
            </a:xfrm>
            <a:custGeom>
              <a:avLst/>
              <a:gdLst/>
              <a:ahLst/>
              <a:cxnLst/>
              <a:rect l="l" t="t" r="r" b="b"/>
              <a:pathLst>
                <a:path w="12182475" h="647700">
                  <a:moveTo>
                    <a:pt x="0" y="614362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77"/>
                  </a:lnTo>
                  <a:lnTo>
                    <a:pt x="9764" y="9763"/>
                  </a:lnTo>
                  <a:lnTo>
                    <a:pt x="12890" y="6619"/>
                  </a:lnTo>
                  <a:lnTo>
                    <a:pt x="16495" y="4219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12149136" y="0"/>
                  </a:lnTo>
                  <a:lnTo>
                    <a:pt x="12153556" y="0"/>
                  </a:lnTo>
                  <a:lnTo>
                    <a:pt x="12157809" y="838"/>
                  </a:lnTo>
                  <a:lnTo>
                    <a:pt x="12161894" y="2533"/>
                  </a:lnTo>
                  <a:lnTo>
                    <a:pt x="12165978" y="4219"/>
                  </a:lnTo>
                  <a:lnTo>
                    <a:pt x="12169583" y="6619"/>
                  </a:lnTo>
                  <a:lnTo>
                    <a:pt x="12172709" y="9763"/>
                  </a:lnTo>
                  <a:lnTo>
                    <a:pt x="12175834" y="12877"/>
                  </a:lnTo>
                  <a:lnTo>
                    <a:pt x="12178244" y="16468"/>
                  </a:lnTo>
                  <a:lnTo>
                    <a:pt x="12179935" y="20554"/>
                  </a:lnTo>
                  <a:lnTo>
                    <a:pt x="12181627" y="24631"/>
                  </a:lnTo>
                  <a:lnTo>
                    <a:pt x="12182472" y="28889"/>
                  </a:lnTo>
                  <a:lnTo>
                    <a:pt x="12182474" y="33337"/>
                  </a:lnTo>
                  <a:lnTo>
                    <a:pt x="12182474" y="614362"/>
                  </a:lnTo>
                  <a:lnTo>
                    <a:pt x="12161894" y="645147"/>
                  </a:lnTo>
                  <a:lnTo>
                    <a:pt x="12157809" y="646842"/>
                  </a:lnTo>
                  <a:lnTo>
                    <a:pt x="12153556" y="647680"/>
                  </a:lnTo>
                  <a:lnTo>
                    <a:pt x="12149136" y="647699"/>
                  </a:lnTo>
                  <a:lnTo>
                    <a:pt x="33337" y="647699"/>
                  </a:lnTo>
                  <a:lnTo>
                    <a:pt x="28916" y="647680"/>
                  </a:lnTo>
                  <a:lnTo>
                    <a:pt x="24664" y="646842"/>
                  </a:lnTo>
                  <a:lnTo>
                    <a:pt x="20579" y="645147"/>
                  </a:lnTo>
                  <a:lnTo>
                    <a:pt x="16495" y="643461"/>
                  </a:lnTo>
                  <a:lnTo>
                    <a:pt x="0" y="618772"/>
                  </a:lnTo>
                  <a:lnTo>
                    <a:pt x="0" y="614362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1809749"/>
              <a:ext cx="12172950" cy="638175"/>
            </a:xfrm>
            <a:custGeom>
              <a:avLst/>
              <a:gdLst/>
              <a:ahLst/>
              <a:cxnLst/>
              <a:rect l="l" t="t" r="r" b="b"/>
              <a:pathLst>
                <a:path w="12172950" h="638175">
                  <a:moveTo>
                    <a:pt x="12172950" y="20675"/>
                  </a:moveTo>
                  <a:lnTo>
                    <a:pt x="12170169" y="13944"/>
                  </a:lnTo>
                  <a:lnTo>
                    <a:pt x="12159005" y="2781"/>
                  </a:lnTo>
                  <a:lnTo>
                    <a:pt x="12152300" y="0"/>
                  </a:lnTo>
                  <a:lnTo>
                    <a:pt x="20662" y="0"/>
                  </a:lnTo>
                  <a:lnTo>
                    <a:pt x="13957" y="2781"/>
                  </a:lnTo>
                  <a:lnTo>
                    <a:pt x="2794" y="13944"/>
                  </a:lnTo>
                  <a:lnTo>
                    <a:pt x="0" y="20675"/>
                  </a:lnTo>
                  <a:lnTo>
                    <a:pt x="0" y="617486"/>
                  </a:lnTo>
                  <a:lnTo>
                    <a:pt x="2794" y="624217"/>
                  </a:lnTo>
                  <a:lnTo>
                    <a:pt x="13957" y="635381"/>
                  </a:lnTo>
                  <a:lnTo>
                    <a:pt x="20688" y="638162"/>
                  </a:lnTo>
                  <a:lnTo>
                    <a:pt x="12152274" y="638162"/>
                  </a:lnTo>
                  <a:lnTo>
                    <a:pt x="12159005" y="635381"/>
                  </a:lnTo>
                  <a:lnTo>
                    <a:pt x="12170169" y="624217"/>
                  </a:lnTo>
                  <a:lnTo>
                    <a:pt x="12172950" y="617486"/>
                  </a:lnTo>
                  <a:lnTo>
                    <a:pt x="12172950" y="20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1652905" cy="519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65" dirty="0"/>
              <a:t>Variance</a:t>
            </a:r>
            <a:endParaRPr sz="32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1314443"/>
            <a:ext cx="85725" cy="857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4075" y="1178820"/>
            <a:ext cx="858647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60" dirty="0">
                <a:solidFill>
                  <a:srgbClr val="1C4189"/>
                </a:solidFill>
                <a:latin typeface="Arial"/>
                <a:cs typeface="Arial"/>
              </a:rPr>
              <a:t>Standard</a:t>
            </a:r>
            <a:r>
              <a:rPr sz="2000" b="1" spc="-10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1C4189"/>
                </a:solidFill>
                <a:latin typeface="Arial"/>
                <a:cs typeface="Arial"/>
              </a:rPr>
              <a:t>deviation</a:t>
            </a:r>
            <a:r>
              <a:rPr sz="2000" b="1" spc="-10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average,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by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how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much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do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scores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differ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mean?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89481" y="1178820"/>
            <a:ext cx="159702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70" dirty="0">
                <a:latin typeface="Arial"/>
                <a:cs typeface="Arial"/>
              </a:rPr>
              <a:t>.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Alternatively: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2747" y="1154217"/>
            <a:ext cx="666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latin typeface="Times New Roman"/>
                <a:cs typeface="Times New Roman"/>
              </a:rPr>
              <a:t>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42251" y="1064396"/>
            <a:ext cx="82931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latin typeface="Times New Roman"/>
                <a:cs typeface="Times New Roman"/>
              </a:rPr>
              <a:t>∑</a:t>
            </a:r>
            <a:r>
              <a:rPr sz="1650" spc="3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Times New Roman"/>
                <a:cs typeface="Times New Roman"/>
              </a:rPr>
              <a:t>(X</a:t>
            </a:r>
            <a:r>
              <a:rPr sz="1650" spc="-175" dirty="0">
                <a:latin typeface="Times New Roman"/>
                <a:cs typeface="Times New Roman"/>
              </a:rPr>
              <a:t> </a:t>
            </a:r>
            <a:r>
              <a:rPr sz="1650" spc="-25" dirty="0">
                <a:latin typeface="Times New Roman"/>
                <a:cs typeface="Times New Roman"/>
              </a:rPr>
              <a:t>−X)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43392" y="1039917"/>
            <a:ext cx="9969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5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7377" y="1330801"/>
            <a:ext cx="35306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25" dirty="0">
                <a:latin typeface="Times New Roman"/>
                <a:cs typeface="Times New Roman"/>
              </a:rPr>
              <a:t>n−1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29799" y="1371593"/>
            <a:ext cx="981075" cy="9525"/>
          </a:xfrm>
          <a:custGeom>
            <a:avLst/>
            <a:gdLst/>
            <a:ahLst/>
            <a:cxnLst/>
            <a:rect l="l" t="t" r="r" b="b"/>
            <a:pathLst>
              <a:path w="981075" h="9525">
                <a:moveTo>
                  <a:pt x="981074" y="9524"/>
                </a:moveTo>
                <a:lnTo>
                  <a:pt x="0" y="9524"/>
                </a:lnTo>
                <a:lnTo>
                  <a:pt x="0" y="0"/>
                </a:lnTo>
                <a:lnTo>
                  <a:pt x="981074" y="0"/>
                </a:lnTo>
                <a:lnTo>
                  <a:pt x="981074" y="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64526" y="955226"/>
            <a:ext cx="338455" cy="681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300" spc="100" dirty="0">
                <a:latin typeface="Arial"/>
                <a:cs typeface="Arial"/>
              </a:rPr>
              <a:t>√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7646" y="1842103"/>
            <a:ext cx="5431790" cy="537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6390" indent="-313690">
              <a:lnSpc>
                <a:spcPct val="100000"/>
              </a:lnSpc>
              <a:spcBef>
                <a:spcPts val="120"/>
              </a:spcBef>
              <a:buClr>
                <a:srgbClr val="AAAAAA"/>
              </a:buClr>
              <a:buAutoNum type="arabicPlain"/>
              <a:tabLst>
                <a:tab pos="326390" algn="l"/>
                <a:tab pos="1599565" algn="l"/>
                <a:tab pos="1981200" algn="l"/>
              </a:tabLst>
            </a:pPr>
            <a:r>
              <a:rPr sz="1650" spc="215" dirty="0">
                <a:solidFill>
                  <a:srgbClr val="003B4E"/>
                </a:solidFill>
                <a:latin typeface="Times New Roman"/>
                <a:cs typeface="Times New Roman"/>
              </a:rPr>
              <a:t>sd_sample</a:t>
            </a:r>
            <a:r>
              <a:rPr sz="16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650" spc="229" dirty="0">
                <a:solidFill>
                  <a:srgbClr val="003B4E"/>
                </a:solidFill>
                <a:latin typeface="Times New Roman"/>
                <a:cs typeface="Times New Roman"/>
              </a:rPr>
              <a:t>&lt;-</a:t>
            </a:r>
            <a:r>
              <a:rPr sz="16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650" spc="270" dirty="0">
                <a:solidFill>
                  <a:srgbClr val="4658AB"/>
                </a:solidFill>
                <a:latin typeface="Times New Roman"/>
                <a:cs typeface="Times New Roman"/>
              </a:rPr>
              <a:t>sd</a:t>
            </a:r>
            <a:r>
              <a:rPr sz="1650" spc="270" dirty="0">
                <a:solidFill>
                  <a:srgbClr val="003B4E"/>
                </a:solidFill>
                <a:latin typeface="Times New Roman"/>
                <a:cs typeface="Times New Roman"/>
              </a:rPr>
              <a:t>(cat_sample</a:t>
            </a:r>
            <a:r>
              <a:rPr sz="1650" spc="270" dirty="0">
                <a:solidFill>
                  <a:srgbClr val="5D5D5D"/>
                </a:solidFill>
                <a:latin typeface="Times New Roman"/>
                <a:cs typeface="Times New Roman"/>
              </a:rPr>
              <a:t>$</a:t>
            </a:r>
            <a:r>
              <a:rPr sz="1650" spc="270" dirty="0">
                <a:solidFill>
                  <a:srgbClr val="003B4E"/>
                </a:solidFill>
                <a:latin typeface="Times New Roman"/>
                <a:cs typeface="Times New Roman"/>
              </a:rPr>
              <a:t>look_latency)</a:t>
            </a:r>
            <a:endParaRPr sz="1650">
              <a:latin typeface="Times New Roman"/>
              <a:cs typeface="Times New Roman"/>
            </a:endParaRPr>
          </a:p>
          <a:p>
            <a:pPr marL="326390" indent="-313690">
              <a:lnSpc>
                <a:spcPct val="100000"/>
              </a:lnSpc>
              <a:spcBef>
                <a:spcPts val="45"/>
              </a:spcBef>
              <a:buClr>
                <a:srgbClr val="AAAAAA"/>
              </a:buClr>
              <a:buAutoNum type="arabicPlain"/>
              <a:tabLst>
                <a:tab pos="326390" algn="l"/>
              </a:tabLst>
            </a:pPr>
            <a:r>
              <a:rPr sz="1650" spc="215" dirty="0">
                <a:solidFill>
                  <a:srgbClr val="003B4E"/>
                </a:solidFill>
                <a:latin typeface="Times New Roman"/>
                <a:cs typeface="Times New Roman"/>
              </a:rPr>
              <a:t>sd_sample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599" y="2457443"/>
            <a:ext cx="12192000" cy="466725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8572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675"/>
              </a:spcBef>
              <a:tabLst>
                <a:tab pos="614680" algn="l"/>
              </a:tabLst>
            </a:pPr>
            <a:r>
              <a:rPr sz="1650" spc="360" dirty="0">
                <a:latin typeface="Arial"/>
                <a:cs typeface="Arial"/>
              </a:rPr>
              <a:t>[1]</a:t>
            </a:r>
            <a:r>
              <a:rPr sz="1650" dirty="0">
                <a:latin typeface="Arial"/>
                <a:cs typeface="Arial"/>
              </a:rPr>
              <a:t>	</a:t>
            </a:r>
            <a:r>
              <a:rPr sz="1650" spc="125" dirty="0">
                <a:latin typeface="Arial"/>
                <a:cs typeface="Arial"/>
              </a:rPr>
              <a:t>4.709403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18" name="object 2">
            <a:extLst>
              <a:ext uri="{FF2B5EF4-FFF2-40B4-BE49-F238E27FC236}">
                <a16:creationId xmlns:a16="http://schemas.microsoft.com/office/drawing/2014/main" id="{8F25FC41-453E-8C6E-D989-FFBEEDC6A93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3171826"/>
            <a:ext cx="8953499" cy="43719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1695442"/>
            <a:ext cx="12192000" cy="428625"/>
            <a:chOff x="609599" y="1695442"/>
            <a:chExt cx="12192000" cy="428625"/>
          </a:xfrm>
        </p:grpSpPr>
        <p:sp>
          <p:nvSpPr>
            <p:cNvPr id="3" name="object 3"/>
            <p:cNvSpPr/>
            <p:nvPr/>
          </p:nvSpPr>
          <p:spPr>
            <a:xfrm>
              <a:off x="614362" y="1700204"/>
              <a:ext cx="12182475" cy="419100"/>
            </a:xfrm>
            <a:custGeom>
              <a:avLst/>
              <a:gdLst/>
              <a:ahLst/>
              <a:cxnLst/>
              <a:rect l="l" t="t" r="r" b="b"/>
              <a:pathLst>
                <a:path w="12182475" h="419100">
                  <a:moveTo>
                    <a:pt x="12153556" y="419080"/>
                  </a:moveTo>
                  <a:lnTo>
                    <a:pt x="28916" y="419080"/>
                  </a:lnTo>
                  <a:lnTo>
                    <a:pt x="24664" y="418242"/>
                  </a:lnTo>
                  <a:lnTo>
                    <a:pt x="0" y="390172"/>
                  </a:lnTo>
                  <a:lnTo>
                    <a:pt x="0" y="385762"/>
                  </a:lnTo>
                  <a:lnTo>
                    <a:pt x="0" y="28908"/>
                  </a:lnTo>
                  <a:lnTo>
                    <a:pt x="28916" y="0"/>
                  </a:lnTo>
                  <a:lnTo>
                    <a:pt x="12153556" y="0"/>
                  </a:lnTo>
                  <a:lnTo>
                    <a:pt x="12182472" y="28908"/>
                  </a:lnTo>
                  <a:lnTo>
                    <a:pt x="12182472" y="390172"/>
                  </a:lnTo>
                  <a:lnTo>
                    <a:pt x="12157809" y="418242"/>
                  </a:lnTo>
                  <a:lnTo>
                    <a:pt x="12153556" y="419080"/>
                  </a:lnTo>
                  <a:close/>
                </a:path>
              </a:pathLst>
            </a:custGeom>
            <a:solidFill>
              <a:srgbClr val="F1F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4362" y="1700204"/>
              <a:ext cx="12182475" cy="419100"/>
            </a:xfrm>
            <a:custGeom>
              <a:avLst/>
              <a:gdLst/>
              <a:ahLst/>
              <a:cxnLst/>
              <a:rect l="l" t="t" r="r" b="b"/>
              <a:pathLst>
                <a:path w="12182475" h="419100">
                  <a:moveTo>
                    <a:pt x="0" y="385762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12149136" y="0"/>
                  </a:lnTo>
                  <a:lnTo>
                    <a:pt x="12153556" y="0"/>
                  </a:lnTo>
                  <a:lnTo>
                    <a:pt x="12157809" y="838"/>
                  </a:lnTo>
                  <a:lnTo>
                    <a:pt x="12161894" y="2533"/>
                  </a:lnTo>
                  <a:lnTo>
                    <a:pt x="12165978" y="4219"/>
                  </a:lnTo>
                  <a:lnTo>
                    <a:pt x="12182474" y="33337"/>
                  </a:lnTo>
                  <a:lnTo>
                    <a:pt x="12182474" y="385762"/>
                  </a:lnTo>
                  <a:lnTo>
                    <a:pt x="12157809" y="418242"/>
                  </a:lnTo>
                  <a:lnTo>
                    <a:pt x="12149136" y="419099"/>
                  </a:lnTo>
                  <a:lnTo>
                    <a:pt x="33337" y="419099"/>
                  </a:lnTo>
                  <a:lnTo>
                    <a:pt x="845" y="394411"/>
                  </a:lnTo>
                  <a:lnTo>
                    <a:pt x="0" y="390172"/>
                  </a:lnTo>
                  <a:lnTo>
                    <a:pt x="0" y="385762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09599" y="3295642"/>
            <a:ext cx="12192000" cy="1314450"/>
            <a:chOff x="609599" y="3295642"/>
            <a:chExt cx="12192000" cy="1314450"/>
          </a:xfrm>
        </p:grpSpPr>
        <p:sp>
          <p:nvSpPr>
            <p:cNvPr id="6" name="object 6"/>
            <p:cNvSpPr/>
            <p:nvPr/>
          </p:nvSpPr>
          <p:spPr>
            <a:xfrm>
              <a:off x="614362" y="3300404"/>
              <a:ext cx="12182475" cy="1304925"/>
            </a:xfrm>
            <a:custGeom>
              <a:avLst/>
              <a:gdLst/>
              <a:ahLst/>
              <a:cxnLst/>
              <a:rect l="l" t="t" r="r" b="b"/>
              <a:pathLst>
                <a:path w="12182475" h="1304925">
                  <a:moveTo>
                    <a:pt x="12153556" y="1304905"/>
                  </a:moveTo>
                  <a:lnTo>
                    <a:pt x="28916" y="1304905"/>
                  </a:lnTo>
                  <a:lnTo>
                    <a:pt x="24664" y="1304067"/>
                  </a:lnTo>
                  <a:lnTo>
                    <a:pt x="0" y="1275997"/>
                  </a:lnTo>
                  <a:lnTo>
                    <a:pt x="0" y="1271587"/>
                  </a:lnTo>
                  <a:lnTo>
                    <a:pt x="0" y="28908"/>
                  </a:lnTo>
                  <a:lnTo>
                    <a:pt x="28916" y="0"/>
                  </a:lnTo>
                  <a:lnTo>
                    <a:pt x="12153556" y="0"/>
                  </a:lnTo>
                  <a:lnTo>
                    <a:pt x="12182472" y="28908"/>
                  </a:lnTo>
                  <a:lnTo>
                    <a:pt x="12182472" y="1275997"/>
                  </a:lnTo>
                  <a:lnTo>
                    <a:pt x="12157809" y="1304067"/>
                  </a:lnTo>
                  <a:lnTo>
                    <a:pt x="12153556" y="1304905"/>
                  </a:lnTo>
                  <a:close/>
                </a:path>
              </a:pathLst>
            </a:custGeom>
            <a:solidFill>
              <a:srgbClr val="F1F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362" y="3300404"/>
              <a:ext cx="12182475" cy="1304925"/>
            </a:xfrm>
            <a:custGeom>
              <a:avLst/>
              <a:gdLst/>
              <a:ahLst/>
              <a:cxnLst/>
              <a:rect l="l" t="t" r="r" b="b"/>
              <a:pathLst>
                <a:path w="1218247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12149136" y="0"/>
                  </a:lnTo>
                  <a:lnTo>
                    <a:pt x="12153556" y="0"/>
                  </a:lnTo>
                  <a:lnTo>
                    <a:pt x="12157809" y="838"/>
                  </a:lnTo>
                  <a:lnTo>
                    <a:pt x="12182474" y="33337"/>
                  </a:lnTo>
                  <a:lnTo>
                    <a:pt x="12182474" y="1271587"/>
                  </a:lnTo>
                  <a:lnTo>
                    <a:pt x="12182472" y="1275997"/>
                  </a:lnTo>
                  <a:lnTo>
                    <a:pt x="12181627" y="1280236"/>
                  </a:lnTo>
                  <a:lnTo>
                    <a:pt x="12179935" y="1284312"/>
                  </a:lnTo>
                  <a:lnTo>
                    <a:pt x="12178244" y="1288389"/>
                  </a:lnTo>
                  <a:lnTo>
                    <a:pt x="12161894" y="1302372"/>
                  </a:lnTo>
                  <a:lnTo>
                    <a:pt x="12157809" y="1304067"/>
                  </a:lnTo>
                  <a:lnTo>
                    <a:pt x="12153556" y="1304905"/>
                  </a:lnTo>
                  <a:lnTo>
                    <a:pt x="12149136" y="1304924"/>
                  </a:lnTo>
                  <a:lnTo>
                    <a:pt x="33337" y="1304924"/>
                  </a:lnTo>
                  <a:lnTo>
                    <a:pt x="28916" y="1304905"/>
                  </a:lnTo>
                  <a:lnTo>
                    <a:pt x="24664" y="1304067"/>
                  </a:lnTo>
                  <a:lnTo>
                    <a:pt x="20579" y="1302372"/>
                  </a:lnTo>
                  <a:lnTo>
                    <a:pt x="16495" y="1300686"/>
                  </a:lnTo>
                  <a:lnTo>
                    <a:pt x="0" y="1275997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848212" y="5095875"/>
            <a:ext cx="3714750" cy="9525"/>
          </a:xfrm>
          <a:custGeom>
            <a:avLst/>
            <a:gdLst/>
            <a:ahLst/>
            <a:cxnLst/>
            <a:rect l="l" t="t" r="r" b="b"/>
            <a:pathLst>
              <a:path w="3714750" h="9525">
                <a:moveTo>
                  <a:pt x="3714750" y="0"/>
                </a:moveTo>
                <a:lnTo>
                  <a:pt x="1819275" y="0"/>
                </a:lnTo>
                <a:lnTo>
                  <a:pt x="0" y="0"/>
                </a:lnTo>
                <a:lnTo>
                  <a:pt x="0" y="9525"/>
                </a:lnTo>
                <a:lnTo>
                  <a:pt x="1819275" y="9525"/>
                </a:lnTo>
                <a:lnTo>
                  <a:pt x="3714750" y="9525"/>
                </a:lnTo>
                <a:lnTo>
                  <a:pt x="3714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8212" y="5591175"/>
            <a:ext cx="3714750" cy="9525"/>
          </a:xfrm>
          <a:custGeom>
            <a:avLst/>
            <a:gdLst/>
            <a:ahLst/>
            <a:cxnLst/>
            <a:rect l="l" t="t" r="r" b="b"/>
            <a:pathLst>
              <a:path w="3714750" h="9525">
                <a:moveTo>
                  <a:pt x="3714750" y="0"/>
                </a:moveTo>
                <a:lnTo>
                  <a:pt x="1819275" y="0"/>
                </a:lnTo>
                <a:lnTo>
                  <a:pt x="0" y="0"/>
                </a:lnTo>
                <a:lnTo>
                  <a:pt x="0" y="9525"/>
                </a:lnTo>
                <a:lnTo>
                  <a:pt x="1819275" y="9525"/>
                </a:lnTo>
                <a:lnTo>
                  <a:pt x="3714750" y="9525"/>
                </a:lnTo>
                <a:lnTo>
                  <a:pt x="3714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Unusual</a:t>
            </a:r>
            <a:r>
              <a:rPr spc="-270" dirty="0"/>
              <a:t> </a:t>
            </a:r>
            <a:r>
              <a:rPr spc="-360" dirty="0"/>
              <a:t>cases?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276342"/>
            <a:ext cx="95249" cy="9523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75423" y="4664075"/>
            <a:ext cx="124015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105" dirty="0">
                <a:latin typeface="Arial"/>
                <a:cs typeface="Arial"/>
              </a:rPr>
              <a:t>cat_name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96186" y="4664075"/>
            <a:ext cx="163957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80" dirty="0">
                <a:latin typeface="Arial"/>
                <a:cs typeface="Arial"/>
              </a:rPr>
              <a:t>look_latency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5423" y="5159375"/>
            <a:ext cx="101219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0" dirty="0">
                <a:latin typeface="Arial"/>
                <a:cs typeface="Arial"/>
              </a:rPr>
              <a:t>Bubbles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56735" y="5159375"/>
            <a:ext cx="57912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20" dirty="0">
                <a:latin typeface="Arial"/>
                <a:cs typeface="Arial"/>
              </a:rPr>
              <a:t>25.3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899" y="5654674"/>
            <a:ext cx="68478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91025">
              <a:lnSpc>
                <a:spcPct val="100000"/>
              </a:lnSpc>
              <a:spcBef>
                <a:spcPts val="100"/>
              </a:spcBef>
            </a:pPr>
            <a:r>
              <a:rPr sz="2250" spc="-10" dirty="0">
                <a:latin typeface="Arial"/>
                <a:cs typeface="Arial"/>
              </a:rPr>
              <a:t>Commodore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250" spc="50" dirty="0">
                <a:latin typeface="Arial"/>
                <a:cs typeface="Arial"/>
              </a:rPr>
              <a:t>2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cats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out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21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represents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proportion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80" dirty="0">
                <a:latin typeface="Arial"/>
                <a:cs typeface="Arial"/>
              </a:rPr>
              <a:t>2/21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=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0.095.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56735" y="5654674"/>
            <a:ext cx="57912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20" dirty="0">
                <a:latin typeface="Arial"/>
                <a:cs typeface="Arial"/>
              </a:rPr>
              <a:t>25.9</a:t>
            </a:r>
            <a:endParaRPr sz="2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6899" y="6769100"/>
            <a:ext cx="1180020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8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b="1" spc="-70" dirty="0">
                <a:solidFill>
                  <a:srgbClr val="1C4189"/>
                </a:solidFill>
                <a:latin typeface="Arial"/>
                <a:cs typeface="Arial"/>
              </a:rPr>
              <a:t>empirical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45" dirty="0">
                <a:solidFill>
                  <a:srgbClr val="1C4189"/>
                </a:solidFill>
                <a:latin typeface="Arial"/>
                <a:cs typeface="Arial"/>
              </a:rPr>
              <a:t>probability</a:t>
            </a:r>
            <a:r>
              <a:rPr sz="2250" b="1" spc="-15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that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cat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takes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more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than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25s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look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at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owner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0.095,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or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9.5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percent.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9112" y="1704974"/>
            <a:ext cx="12172950" cy="409575"/>
          </a:xfrm>
          <a:custGeom>
            <a:avLst/>
            <a:gdLst/>
            <a:ahLst/>
            <a:cxnLst/>
            <a:rect l="l" t="t" r="r" b="b"/>
            <a:pathLst>
              <a:path w="12172950" h="409575">
                <a:moveTo>
                  <a:pt x="12172950" y="20675"/>
                </a:moveTo>
                <a:lnTo>
                  <a:pt x="12170169" y="13944"/>
                </a:lnTo>
                <a:lnTo>
                  <a:pt x="12159005" y="2781"/>
                </a:lnTo>
                <a:lnTo>
                  <a:pt x="12152300" y="0"/>
                </a:lnTo>
                <a:lnTo>
                  <a:pt x="20662" y="0"/>
                </a:lnTo>
                <a:lnTo>
                  <a:pt x="13957" y="2781"/>
                </a:lnTo>
                <a:lnTo>
                  <a:pt x="2794" y="13944"/>
                </a:lnTo>
                <a:lnTo>
                  <a:pt x="0" y="20675"/>
                </a:lnTo>
                <a:lnTo>
                  <a:pt x="0" y="388886"/>
                </a:lnTo>
                <a:lnTo>
                  <a:pt x="2794" y="395617"/>
                </a:lnTo>
                <a:lnTo>
                  <a:pt x="13957" y="406781"/>
                </a:lnTo>
                <a:lnTo>
                  <a:pt x="20688" y="409575"/>
                </a:lnTo>
                <a:lnTo>
                  <a:pt x="12152274" y="409575"/>
                </a:lnTo>
                <a:lnTo>
                  <a:pt x="12159005" y="406781"/>
                </a:lnTo>
                <a:lnTo>
                  <a:pt x="12170169" y="395617"/>
                </a:lnTo>
                <a:lnTo>
                  <a:pt x="12172950" y="388886"/>
                </a:lnTo>
                <a:lnTo>
                  <a:pt x="12172950" y="20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71785" y="1120775"/>
            <a:ext cx="11350625" cy="920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</a:pPr>
            <a:r>
              <a:rPr sz="2250" spc="-55" dirty="0">
                <a:latin typeface="Arial"/>
                <a:cs typeface="Arial"/>
              </a:rPr>
              <a:t>Given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sample,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how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unusual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cat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who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took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longer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than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25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seconds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look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at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their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owner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25"/>
              </a:spcBef>
              <a:tabLst>
                <a:tab pos="356870" algn="l"/>
              </a:tabLst>
            </a:pPr>
            <a:r>
              <a:rPr sz="1850" spc="135" dirty="0">
                <a:solidFill>
                  <a:srgbClr val="AAAAAA"/>
                </a:solidFill>
                <a:latin typeface="Times New Roman"/>
                <a:cs typeface="Times New Roman"/>
                <a:hlinkClick r:id="rId3"/>
              </a:rPr>
              <a:t>1</a:t>
            </a:r>
            <a:r>
              <a:rPr sz="1850" dirty="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sz="1850" spc="260" dirty="0">
                <a:solidFill>
                  <a:srgbClr val="4658AB"/>
                </a:solidFill>
                <a:latin typeface="Times New Roman"/>
                <a:cs typeface="Times New Roman"/>
              </a:rPr>
              <a:t>nrow</a:t>
            </a:r>
            <a:r>
              <a:rPr sz="1850" spc="260" dirty="0">
                <a:solidFill>
                  <a:srgbClr val="003B4E"/>
                </a:solidFill>
                <a:latin typeface="Times New Roman"/>
                <a:cs typeface="Times New Roman"/>
              </a:rPr>
              <a:t>(cat_sample)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4362" y="2124067"/>
            <a:ext cx="12182475" cy="51435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9842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775"/>
              </a:spcBef>
              <a:tabLst>
                <a:tab pos="678815" algn="l"/>
              </a:tabLst>
            </a:pPr>
            <a:r>
              <a:rPr sz="1850" spc="400" dirty="0">
                <a:latin typeface="Arial"/>
                <a:cs typeface="Arial"/>
              </a:rPr>
              <a:t>[1]</a:t>
            </a:r>
            <a:r>
              <a:rPr sz="1850" dirty="0">
                <a:latin typeface="Arial"/>
                <a:cs typeface="Arial"/>
              </a:rPr>
              <a:t>	</a:t>
            </a:r>
            <a:r>
              <a:rPr sz="1850" spc="55" dirty="0">
                <a:latin typeface="Arial"/>
                <a:cs typeface="Arial"/>
              </a:rPr>
              <a:t>21</a:t>
            </a:r>
            <a:endParaRPr sz="18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9112" y="3305174"/>
            <a:ext cx="12172950" cy="1295400"/>
          </a:xfrm>
          <a:custGeom>
            <a:avLst/>
            <a:gdLst/>
            <a:ahLst/>
            <a:cxnLst/>
            <a:rect l="l" t="t" r="r" b="b"/>
            <a:pathLst>
              <a:path w="12172950" h="1295400">
                <a:moveTo>
                  <a:pt x="12172950" y="20675"/>
                </a:moveTo>
                <a:lnTo>
                  <a:pt x="12170169" y="13944"/>
                </a:lnTo>
                <a:lnTo>
                  <a:pt x="12159005" y="2781"/>
                </a:lnTo>
                <a:lnTo>
                  <a:pt x="12152300" y="0"/>
                </a:lnTo>
                <a:lnTo>
                  <a:pt x="20662" y="0"/>
                </a:lnTo>
                <a:lnTo>
                  <a:pt x="13957" y="2781"/>
                </a:lnTo>
                <a:lnTo>
                  <a:pt x="2794" y="13944"/>
                </a:lnTo>
                <a:lnTo>
                  <a:pt x="0" y="20675"/>
                </a:lnTo>
                <a:lnTo>
                  <a:pt x="0" y="1274711"/>
                </a:lnTo>
                <a:lnTo>
                  <a:pt x="2794" y="1281442"/>
                </a:lnTo>
                <a:lnTo>
                  <a:pt x="13957" y="1292606"/>
                </a:lnTo>
                <a:lnTo>
                  <a:pt x="20688" y="1295400"/>
                </a:lnTo>
                <a:lnTo>
                  <a:pt x="12152274" y="1295400"/>
                </a:lnTo>
                <a:lnTo>
                  <a:pt x="12159005" y="1292606"/>
                </a:lnTo>
                <a:lnTo>
                  <a:pt x="12170169" y="1281442"/>
                </a:lnTo>
                <a:lnTo>
                  <a:pt x="12172950" y="1274711"/>
                </a:lnTo>
                <a:lnTo>
                  <a:pt x="12172950" y="20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6899" y="2778125"/>
            <a:ext cx="3808729" cy="1749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45" dirty="0">
                <a:latin typeface="Arial"/>
                <a:cs typeface="Arial"/>
              </a:rPr>
              <a:t>There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are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21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cats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sample</a:t>
            </a:r>
            <a:endParaRPr sz="2250">
              <a:latin typeface="Arial"/>
              <a:cs typeface="Arial"/>
            </a:endParaRPr>
          </a:p>
          <a:p>
            <a:pPr marL="631825" indent="-344805">
              <a:lnSpc>
                <a:spcPct val="100000"/>
              </a:lnSpc>
              <a:spcBef>
                <a:spcPts val="1675"/>
              </a:spcBef>
              <a:buClr>
                <a:srgbClr val="AAAAAA"/>
              </a:buClr>
              <a:buAutoNum type="arabicPlain"/>
              <a:tabLst>
                <a:tab pos="631825" algn="l"/>
              </a:tabLst>
            </a:pPr>
            <a:r>
              <a:rPr sz="1850" spc="445" dirty="0">
                <a:solidFill>
                  <a:srgbClr val="003B4E"/>
                </a:solidFill>
                <a:latin typeface="Times New Roman"/>
                <a:cs typeface="Times New Roman"/>
              </a:rPr>
              <a:t>dplyr</a:t>
            </a:r>
            <a:r>
              <a:rPr sz="1850" spc="445" dirty="0">
                <a:solidFill>
                  <a:srgbClr val="5D5D5D"/>
                </a:solidFill>
                <a:latin typeface="Times New Roman"/>
                <a:cs typeface="Times New Roman"/>
              </a:rPr>
              <a:t>::</a:t>
            </a:r>
            <a:r>
              <a:rPr sz="1850" spc="445" dirty="0">
                <a:solidFill>
                  <a:srgbClr val="4658AB"/>
                </a:solidFill>
                <a:latin typeface="Times New Roman"/>
                <a:cs typeface="Times New Roman"/>
              </a:rPr>
              <a:t>filter</a:t>
            </a:r>
            <a:r>
              <a:rPr sz="1850" spc="445" dirty="0">
                <a:solidFill>
                  <a:srgbClr val="003B4E"/>
                </a:solidFill>
                <a:latin typeface="Times New Roman"/>
                <a:cs typeface="Times New Roman"/>
              </a:rPr>
              <a:t>(</a:t>
            </a:r>
            <a:endParaRPr sz="1850">
              <a:latin typeface="Times New Roman"/>
              <a:cs typeface="Times New Roman"/>
            </a:endParaRPr>
          </a:p>
          <a:p>
            <a:pPr marL="914400" indent="-627380">
              <a:lnSpc>
                <a:spcPct val="100000"/>
              </a:lnSpc>
              <a:spcBef>
                <a:spcPts val="105"/>
              </a:spcBef>
              <a:buClr>
                <a:srgbClr val="AAAAAA"/>
              </a:buClr>
              <a:buAutoNum type="arabicPlain"/>
              <a:tabLst>
                <a:tab pos="914400" algn="l"/>
              </a:tabLst>
            </a:pPr>
            <a:r>
              <a:rPr sz="1850" spc="300" dirty="0">
                <a:solidFill>
                  <a:srgbClr val="003B4E"/>
                </a:solidFill>
                <a:latin typeface="Times New Roman"/>
                <a:cs typeface="Times New Roman"/>
              </a:rPr>
              <a:t>cat_sample,</a:t>
            </a:r>
            <a:endParaRPr sz="1850">
              <a:latin typeface="Times New Roman"/>
              <a:cs typeface="Times New Roman"/>
            </a:endParaRPr>
          </a:p>
          <a:p>
            <a:pPr marL="914400" indent="-627380">
              <a:lnSpc>
                <a:spcPct val="100000"/>
              </a:lnSpc>
              <a:spcBef>
                <a:spcPts val="105"/>
              </a:spcBef>
              <a:buClr>
                <a:srgbClr val="AAAAAA"/>
              </a:buClr>
              <a:buAutoNum type="arabicPlain"/>
              <a:tabLst>
                <a:tab pos="914400" algn="l"/>
                <a:tab pos="2753995" algn="l"/>
                <a:tab pos="3037205" algn="l"/>
              </a:tabLst>
            </a:pPr>
            <a:r>
              <a:rPr sz="1850" spc="300" dirty="0">
                <a:solidFill>
                  <a:srgbClr val="003B4E"/>
                </a:solidFill>
                <a:latin typeface="Times New Roman"/>
                <a:cs typeface="Times New Roman"/>
              </a:rPr>
              <a:t>look_latency</a:t>
            </a:r>
            <a:r>
              <a:rPr sz="18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850" spc="10" dirty="0">
                <a:solidFill>
                  <a:srgbClr val="5D5D5D"/>
                </a:solidFill>
                <a:latin typeface="Times New Roman"/>
                <a:cs typeface="Times New Roman"/>
              </a:rPr>
              <a:t>&gt;</a:t>
            </a:r>
            <a:r>
              <a:rPr sz="1850" dirty="0">
                <a:solidFill>
                  <a:srgbClr val="5D5D5D"/>
                </a:solidFill>
                <a:latin typeface="Times New Roman"/>
                <a:cs typeface="Times New Roman"/>
              </a:rPr>
              <a:t>	</a:t>
            </a:r>
            <a:r>
              <a:rPr sz="1850" spc="55" dirty="0">
                <a:solidFill>
                  <a:srgbClr val="AC0000"/>
                </a:solidFill>
                <a:latin typeface="Arial"/>
                <a:cs typeface="Arial"/>
              </a:rPr>
              <a:t>25</a:t>
            </a:r>
            <a:endParaRPr sz="1850">
              <a:latin typeface="Arial"/>
              <a:cs typeface="Arial"/>
            </a:endParaRPr>
          </a:p>
          <a:p>
            <a:pPr marL="287020">
              <a:lnSpc>
                <a:spcPct val="100000"/>
              </a:lnSpc>
              <a:spcBef>
                <a:spcPts val="105"/>
              </a:spcBef>
              <a:tabLst>
                <a:tab pos="631825" algn="l"/>
              </a:tabLst>
            </a:pPr>
            <a:r>
              <a:rPr sz="1850" spc="135" dirty="0">
                <a:solidFill>
                  <a:srgbClr val="AAAAAA"/>
                </a:solidFill>
                <a:latin typeface="Times New Roman"/>
                <a:cs typeface="Times New Roman"/>
                <a:hlinkClick r:id="rId3"/>
              </a:rPr>
              <a:t>4</a:t>
            </a:r>
            <a:r>
              <a:rPr sz="1850" dirty="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sz="1850" spc="440" dirty="0">
                <a:solidFill>
                  <a:srgbClr val="003B4E"/>
                </a:solidFill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473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Populations</a:t>
            </a:r>
            <a:r>
              <a:rPr spc="-260" dirty="0"/>
              <a:t> </a:t>
            </a:r>
            <a:r>
              <a:rPr spc="-275" dirty="0"/>
              <a:t>vs</a:t>
            </a:r>
            <a:r>
              <a:rPr spc="-254" dirty="0"/>
              <a:t> </a:t>
            </a:r>
            <a:r>
              <a:rPr spc="-185" dirty="0"/>
              <a:t>samples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1035050"/>
            <a:ext cx="276479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25" dirty="0">
                <a:latin typeface="Arial"/>
                <a:cs typeface="Arial"/>
              </a:rPr>
              <a:t>Sample</a:t>
            </a:r>
            <a:r>
              <a:rPr sz="2250" spc="-10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=/=</a:t>
            </a:r>
            <a:r>
              <a:rPr sz="2250" spc="-10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Population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599" y="1752606"/>
            <a:ext cx="6000750" cy="1466850"/>
            <a:chOff x="609599" y="1752606"/>
            <a:chExt cx="6000750" cy="1466850"/>
          </a:xfrm>
        </p:grpSpPr>
        <p:sp>
          <p:nvSpPr>
            <p:cNvPr id="5" name="object 5"/>
            <p:cNvSpPr/>
            <p:nvPr/>
          </p:nvSpPr>
          <p:spPr>
            <a:xfrm>
              <a:off x="627240" y="1752612"/>
              <a:ext cx="5983605" cy="1466850"/>
            </a:xfrm>
            <a:custGeom>
              <a:avLst/>
              <a:gdLst/>
              <a:ahLst/>
              <a:cxnLst/>
              <a:rect l="l" t="t" r="r" b="b"/>
              <a:pathLst>
                <a:path w="5983605" h="1466850">
                  <a:moveTo>
                    <a:pt x="5983097" y="34925"/>
                  </a:moveTo>
                  <a:lnTo>
                    <a:pt x="5973242" y="10693"/>
                  </a:lnTo>
                  <a:lnTo>
                    <a:pt x="5972873" y="10236"/>
                  </a:lnTo>
                  <a:lnTo>
                    <a:pt x="5972022" y="9525"/>
                  </a:lnTo>
                  <a:lnTo>
                    <a:pt x="5967488" y="5753"/>
                  </a:lnTo>
                  <a:lnTo>
                    <a:pt x="5961583" y="2552"/>
                  </a:lnTo>
                  <a:lnTo>
                    <a:pt x="5955144" y="635"/>
                  </a:lnTo>
                  <a:lnTo>
                    <a:pt x="5948172" y="0"/>
                  </a:lnTo>
                  <a:lnTo>
                    <a:pt x="17272" y="0"/>
                  </a:lnTo>
                  <a:lnTo>
                    <a:pt x="10312" y="635"/>
                  </a:lnTo>
                  <a:lnTo>
                    <a:pt x="3873" y="2552"/>
                  </a:lnTo>
                  <a:lnTo>
                    <a:pt x="0" y="4648"/>
                  </a:lnTo>
                  <a:lnTo>
                    <a:pt x="20447" y="9766"/>
                  </a:lnTo>
                  <a:lnTo>
                    <a:pt x="20447" y="9525"/>
                  </a:lnTo>
                  <a:lnTo>
                    <a:pt x="5955195" y="9525"/>
                  </a:lnTo>
                  <a:lnTo>
                    <a:pt x="5961177" y="12001"/>
                  </a:lnTo>
                  <a:lnTo>
                    <a:pt x="5966142" y="16967"/>
                  </a:lnTo>
                  <a:lnTo>
                    <a:pt x="5966625" y="17449"/>
                  </a:lnTo>
                  <a:lnTo>
                    <a:pt x="5971095" y="21920"/>
                  </a:lnTo>
                  <a:lnTo>
                    <a:pt x="5973572" y="27914"/>
                  </a:lnTo>
                  <a:lnTo>
                    <a:pt x="5973572" y="1438935"/>
                  </a:lnTo>
                  <a:lnTo>
                    <a:pt x="5971095" y="1444929"/>
                  </a:lnTo>
                  <a:lnTo>
                    <a:pt x="5966625" y="1449400"/>
                  </a:lnTo>
                  <a:lnTo>
                    <a:pt x="5966142" y="1449882"/>
                  </a:lnTo>
                  <a:lnTo>
                    <a:pt x="5961177" y="1454848"/>
                  </a:lnTo>
                  <a:lnTo>
                    <a:pt x="5955195" y="1457325"/>
                  </a:lnTo>
                  <a:lnTo>
                    <a:pt x="20447" y="1457325"/>
                  </a:lnTo>
                  <a:lnTo>
                    <a:pt x="20447" y="1457083"/>
                  </a:lnTo>
                  <a:lnTo>
                    <a:pt x="0" y="1462201"/>
                  </a:lnTo>
                  <a:lnTo>
                    <a:pt x="3873" y="1464297"/>
                  </a:lnTo>
                  <a:lnTo>
                    <a:pt x="10312" y="1466215"/>
                  </a:lnTo>
                  <a:lnTo>
                    <a:pt x="17221" y="1466837"/>
                  </a:lnTo>
                  <a:lnTo>
                    <a:pt x="5948235" y="1466837"/>
                  </a:lnTo>
                  <a:lnTo>
                    <a:pt x="5973305" y="1456093"/>
                  </a:lnTo>
                  <a:lnTo>
                    <a:pt x="5977344" y="1451241"/>
                  </a:lnTo>
                  <a:lnTo>
                    <a:pt x="5980544" y="1445336"/>
                  </a:lnTo>
                  <a:lnTo>
                    <a:pt x="5982449" y="1438935"/>
                  </a:lnTo>
                  <a:lnTo>
                    <a:pt x="5983097" y="1431925"/>
                  </a:lnTo>
                  <a:lnTo>
                    <a:pt x="5983097" y="3492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599" y="1757085"/>
              <a:ext cx="38100" cy="1457960"/>
            </a:xfrm>
            <a:custGeom>
              <a:avLst/>
              <a:gdLst/>
              <a:ahLst/>
              <a:cxnLst/>
              <a:rect l="l" t="t" r="r" b="b"/>
              <a:pathLst>
                <a:path w="38100" h="1457960">
                  <a:moveTo>
                    <a:pt x="17950" y="1457874"/>
                  </a:moveTo>
                  <a:lnTo>
                    <a:pt x="0" y="1427437"/>
                  </a:lnTo>
                  <a:lnTo>
                    <a:pt x="0" y="30437"/>
                  </a:lnTo>
                  <a:lnTo>
                    <a:pt x="17949" y="0"/>
                  </a:lnTo>
                  <a:lnTo>
                    <a:pt x="38099" y="5037"/>
                  </a:lnTo>
                  <a:lnTo>
                    <a:pt x="38099" y="1452837"/>
                  </a:lnTo>
                  <a:lnTo>
                    <a:pt x="17950" y="1457874"/>
                  </a:lnTo>
                  <a:close/>
                </a:path>
              </a:pathLst>
            </a:custGeom>
            <a:solidFill>
              <a:srgbClr val="01B8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7699" y="1762117"/>
              <a:ext cx="5953125" cy="495300"/>
            </a:xfrm>
            <a:custGeom>
              <a:avLst/>
              <a:gdLst/>
              <a:ahLst/>
              <a:cxnLst/>
              <a:rect l="l" t="t" r="r" b="b"/>
              <a:pathLst>
                <a:path w="5953125" h="495300">
                  <a:moveTo>
                    <a:pt x="5953124" y="495299"/>
                  </a:moveTo>
                  <a:lnTo>
                    <a:pt x="0" y="495299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495299"/>
                  </a:lnTo>
                  <a:close/>
                </a:path>
              </a:pathLst>
            </a:custGeom>
            <a:solidFill>
              <a:srgbClr val="CCF1E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474" y="1895474"/>
              <a:ext cx="276224" cy="2762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5012" y="2360929"/>
            <a:ext cx="5742940" cy="615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550" spc="-30" dirty="0">
                <a:latin typeface="Arial"/>
                <a:cs typeface="Arial"/>
              </a:rPr>
              <a:t>Describes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frequency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which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45" dirty="0">
                <a:latin typeface="Arial"/>
                <a:cs typeface="Arial"/>
              </a:rPr>
              <a:t>scores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110" dirty="0">
                <a:latin typeface="Arial"/>
                <a:cs typeface="Arial"/>
              </a:rPr>
              <a:t>a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variable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occur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spc="-10" dirty="0">
                <a:latin typeface="Arial"/>
                <a:cs typeface="Arial"/>
              </a:rPr>
              <a:t>population.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10374" y="1752606"/>
            <a:ext cx="5991225" cy="1466850"/>
            <a:chOff x="6810374" y="1752606"/>
            <a:chExt cx="5991225" cy="1466850"/>
          </a:xfrm>
        </p:grpSpPr>
        <p:sp>
          <p:nvSpPr>
            <p:cNvPr id="11" name="object 11"/>
            <p:cNvSpPr/>
            <p:nvPr/>
          </p:nvSpPr>
          <p:spPr>
            <a:xfrm>
              <a:off x="6828015" y="1752612"/>
              <a:ext cx="5974080" cy="1466850"/>
            </a:xfrm>
            <a:custGeom>
              <a:avLst/>
              <a:gdLst/>
              <a:ahLst/>
              <a:cxnLst/>
              <a:rect l="l" t="t" r="r" b="b"/>
              <a:pathLst>
                <a:path w="5974080" h="1466850">
                  <a:moveTo>
                    <a:pt x="5973572" y="34925"/>
                  </a:moveTo>
                  <a:lnTo>
                    <a:pt x="5963717" y="10693"/>
                  </a:lnTo>
                  <a:lnTo>
                    <a:pt x="5963348" y="10236"/>
                  </a:lnTo>
                  <a:lnTo>
                    <a:pt x="5962497" y="9525"/>
                  </a:lnTo>
                  <a:lnTo>
                    <a:pt x="5957963" y="5753"/>
                  </a:lnTo>
                  <a:lnTo>
                    <a:pt x="5952058" y="2552"/>
                  </a:lnTo>
                  <a:lnTo>
                    <a:pt x="5945619" y="635"/>
                  </a:lnTo>
                  <a:lnTo>
                    <a:pt x="5938647" y="0"/>
                  </a:lnTo>
                  <a:lnTo>
                    <a:pt x="17272" y="0"/>
                  </a:lnTo>
                  <a:lnTo>
                    <a:pt x="10312" y="635"/>
                  </a:lnTo>
                  <a:lnTo>
                    <a:pt x="3873" y="2552"/>
                  </a:lnTo>
                  <a:lnTo>
                    <a:pt x="0" y="4648"/>
                  </a:lnTo>
                  <a:lnTo>
                    <a:pt x="20447" y="9766"/>
                  </a:lnTo>
                  <a:lnTo>
                    <a:pt x="20447" y="9525"/>
                  </a:lnTo>
                  <a:lnTo>
                    <a:pt x="5945670" y="9525"/>
                  </a:lnTo>
                  <a:lnTo>
                    <a:pt x="5951652" y="12001"/>
                  </a:lnTo>
                  <a:lnTo>
                    <a:pt x="5956617" y="16967"/>
                  </a:lnTo>
                  <a:lnTo>
                    <a:pt x="5957100" y="17449"/>
                  </a:lnTo>
                  <a:lnTo>
                    <a:pt x="5961570" y="21920"/>
                  </a:lnTo>
                  <a:lnTo>
                    <a:pt x="5964047" y="27914"/>
                  </a:lnTo>
                  <a:lnTo>
                    <a:pt x="5964047" y="1438935"/>
                  </a:lnTo>
                  <a:lnTo>
                    <a:pt x="5961570" y="1444929"/>
                  </a:lnTo>
                  <a:lnTo>
                    <a:pt x="5957100" y="1449400"/>
                  </a:lnTo>
                  <a:lnTo>
                    <a:pt x="5956617" y="1449882"/>
                  </a:lnTo>
                  <a:lnTo>
                    <a:pt x="5951652" y="1454848"/>
                  </a:lnTo>
                  <a:lnTo>
                    <a:pt x="5945670" y="1457325"/>
                  </a:lnTo>
                  <a:lnTo>
                    <a:pt x="20447" y="1457325"/>
                  </a:lnTo>
                  <a:lnTo>
                    <a:pt x="20447" y="1457083"/>
                  </a:lnTo>
                  <a:lnTo>
                    <a:pt x="0" y="1462201"/>
                  </a:lnTo>
                  <a:lnTo>
                    <a:pt x="3873" y="1464297"/>
                  </a:lnTo>
                  <a:lnTo>
                    <a:pt x="10312" y="1466215"/>
                  </a:lnTo>
                  <a:lnTo>
                    <a:pt x="17221" y="1466837"/>
                  </a:lnTo>
                  <a:lnTo>
                    <a:pt x="5938710" y="1466837"/>
                  </a:lnTo>
                  <a:lnTo>
                    <a:pt x="5963780" y="1456093"/>
                  </a:lnTo>
                  <a:lnTo>
                    <a:pt x="5967819" y="1451241"/>
                  </a:lnTo>
                  <a:lnTo>
                    <a:pt x="5971019" y="1445336"/>
                  </a:lnTo>
                  <a:lnTo>
                    <a:pt x="5972924" y="1438935"/>
                  </a:lnTo>
                  <a:lnTo>
                    <a:pt x="5973572" y="1431925"/>
                  </a:lnTo>
                  <a:lnTo>
                    <a:pt x="5973572" y="3492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10374" y="1757085"/>
              <a:ext cx="38100" cy="1457960"/>
            </a:xfrm>
            <a:custGeom>
              <a:avLst/>
              <a:gdLst/>
              <a:ahLst/>
              <a:cxnLst/>
              <a:rect l="l" t="t" r="r" b="b"/>
              <a:pathLst>
                <a:path w="38100" h="1457960">
                  <a:moveTo>
                    <a:pt x="17949" y="1457875"/>
                  </a:moveTo>
                  <a:lnTo>
                    <a:pt x="0" y="1427437"/>
                  </a:lnTo>
                  <a:lnTo>
                    <a:pt x="0" y="30437"/>
                  </a:lnTo>
                  <a:lnTo>
                    <a:pt x="17949" y="0"/>
                  </a:lnTo>
                  <a:lnTo>
                    <a:pt x="38099" y="5037"/>
                  </a:lnTo>
                  <a:lnTo>
                    <a:pt x="38099" y="1452837"/>
                  </a:lnTo>
                  <a:lnTo>
                    <a:pt x="17949" y="1457875"/>
                  </a:lnTo>
                  <a:close/>
                </a:path>
              </a:pathLst>
            </a:custGeom>
            <a:solidFill>
              <a:srgbClr val="01B8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48474" y="1762117"/>
              <a:ext cx="5943600" cy="495300"/>
            </a:xfrm>
            <a:custGeom>
              <a:avLst/>
              <a:gdLst/>
              <a:ahLst/>
              <a:cxnLst/>
              <a:rect l="l" t="t" r="r" b="b"/>
              <a:pathLst>
                <a:path w="5943600" h="495300">
                  <a:moveTo>
                    <a:pt x="5943599" y="495299"/>
                  </a:moveTo>
                  <a:lnTo>
                    <a:pt x="0" y="495299"/>
                  </a:lnTo>
                  <a:lnTo>
                    <a:pt x="0" y="0"/>
                  </a:lnTo>
                  <a:lnTo>
                    <a:pt x="5943599" y="0"/>
                  </a:lnTo>
                  <a:lnTo>
                    <a:pt x="5943599" y="495299"/>
                  </a:lnTo>
                  <a:close/>
                </a:path>
              </a:pathLst>
            </a:custGeom>
            <a:solidFill>
              <a:srgbClr val="CCF1E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3724" y="1895474"/>
              <a:ext cx="276224" cy="2762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931025" y="2360929"/>
            <a:ext cx="5742940" cy="615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550" spc="-30" dirty="0">
                <a:latin typeface="Arial"/>
                <a:cs typeface="Arial"/>
              </a:rPr>
              <a:t>Describes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frequency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which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45" dirty="0">
                <a:latin typeface="Arial"/>
                <a:cs typeface="Arial"/>
              </a:rPr>
              <a:t>scores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110" dirty="0">
                <a:latin typeface="Arial"/>
                <a:cs typeface="Arial"/>
              </a:rPr>
              <a:t>a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variable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occur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spc="-10" dirty="0">
                <a:latin typeface="Arial"/>
                <a:cs typeface="Arial"/>
              </a:rPr>
              <a:t>sample.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899" y="3559175"/>
            <a:ext cx="1141920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100" dirty="0">
                <a:solidFill>
                  <a:srgbClr val="1C4189"/>
                </a:solidFill>
                <a:latin typeface="Arial"/>
                <a:cs typeface="Arial"/>
              </a:rPr>
              <a:t>Two</a:t>
            </a:r>
            <a:r>
              <a:rPr sz="225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95" dirty="0">
                <a:solidFill>
                  <a:srgbClr val="1C4189"/>
                </a:solidFill>
                <a:latin typeface="Arial"/>
                <a:cs typeface="Arial"/>
              </a:rPr>
              <a:t>cornerstones</a:t>
            </a:r>
            <a:r>
              <a:rPr sz="225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0" dirty="0">
                <a:solidFill>
                  <a:srgbClr val="1C4189"/>
                </a:solidFill>
                <a:latin typeface="Arial"/>
                <a:cs typeface="Arial"/>
              </a:rPr>
              <a:t>statistical</a:t>
            </a:r>
            <a:r>
              <a:rPr sz="225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research</a:t>
            </a:r>
            <a:r>
              <a:rPr sz="2250" spc="-10" dirty="0">
                <a:latin typeface="Arial"/>
                <a:cs typeface="Arial"/>
              </a:rPr>
              <a:t>:</a:t>
            </a:r>
            <a:endParaRPr sz="2250">
              <a:latin typeface="Arial"/>
              <a:cs typeface="Arial"/>
            </a:endParaRPr>
          </a:p>
          <a:p>
            <a:pPr marL="297180" indent="-276225">
              <a:lnSpc>
                <a:spcPct val="100000"/>
              </a:lnSpc>
              <a:spcBef>
                <a:spcPts val="2250"/>
              </a:spcBef>
              <a:buAutoNum type="arabicPeriod"/>
              <a:tabLst>
                <a:tab pos="297180" algn="l"/>
              </a:tabLst>
            </a:pPr>
            <a:r>
              <a:rPr sz="2250" spc="-70" dirty="0">
                <a:latin typeface="Arial"/>
                <a:cs typeface="Arial"/>
              </a:rPr>
              <a:t>A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distribution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sample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from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given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population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will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resemble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shape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that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population.</a:t>
            </a:r>
            <a:endParaRPr sz="2250">
              <a:latin typeface="Arial"/>
              <a:cs typeface="Arial"/>
            </a:endParaRPr>
          </a:p>
          <a:p>
            <a:pPr marL="297180" indent="-276225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297180" algn="l"/>
              </a:tabLst>
            </a:pPr>
            <a:r>
              <a:rPr sz="2250" spc="-70" dirty="0">
                <a:latin typeface="Arial"/>
                <a:cs typeface="Arial"/>
              </a:rPr>
              <a:t>A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55" dirty="0">
                <a:latin typeface="Arial"/>
                <a:cs typeface="Arial"/>
              </a:rPr>
              <a:t>lot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variables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have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population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distributions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with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predictable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shape.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699" y="1873250"/>
            <a:ext cx="594614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125"/>
              </a:spcBef>
            </a:pPr>
            <a:r>
              <a:rPr sz="1550" b="1" spc="-40" dirty="0">
                <a:solidFill>
                  <a:srgbClr val="1C4189"/>
                </a:solidFill>
                <a:latin typeface="Arial"/>
                <a:cs typeface="Arial"/>
              </a:rPr>
              <a:t>Population</a:t>
            </a:r>
            <a:r>
              <a:rPr sz="1550" b="1" spc="-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1C4189"/>
                </a:solidFill>
                <a:latin typeface="Arial"/>
                <a:cs typeface="Arial"/>
              </a:rPr>
              <a:t>distribution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48474" y="1873250"/>
            <a:ext cx="593661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25"/>
              </a:spcBef>
            </a:pPr>
            <a:r>
              <a:rPr sz="1550" b="1" spc="-70" dirty="0">
                <a:solidFill>
                  <a:srgbClr val="1C4189"/>
                </a:solidFill>
                <a:latin typeface="Arial"/>
                <a:cs typeface="Arial"/>
              </a:rPr>
              <a:t>Sample</a:t>
            </a:r>
            <a:r>
              <a:rPr sz="1550" b="1" spc="-8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1C4189"/>
                </a:solidFill>
                <a:latin typeface="Arial"/>
                <a:cs typeface="Arial"/>
              </a:rPr>
              <a:t>distribution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473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Populations</a:t>
            </a:r>
            <a:r>
              <a:rPr spc="-260" dirty="0"/>
              <a:t> </a:t>
            </a:r>
            <a:r>
              <a:rPr spc="-275" dirty="0"/>
              <a:t>vs</a:t>
            </a:r>
            <a:r>
              <a:rPr spc="-254" dirty="0"/>
              <a:t> </a:t>
            </a:r>
            <a:r>
              <a:rPr spc="-185" dirty="0"/>
              <a:t>samples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962141"/>
            <a:ext cx="95249" cy="952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234" y="1120775"/>
            <a:ext cx="120707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75" dirty="0">
                <a:latin typeface="Arial"/>
                <a:cs typeface="Arial"/>
              </a:rPr>
              <a:t>1.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b="1" spc="-40" dirty="0">
                <a:solidFill>
                  <a:srgbClr val="1C4189"/>
                </a:solidFill>
                <a:latin typeface="Arial"/>
                <a:cs typeface="Arial"/>
              </a:rPr>
              <a:t>A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50" dirty="0">
                <a:solidFill>
                  <a:srgbClr val="1C4189"/>
                </a:solidFill>
                <a:latin typeface="Arial"/>
                <a:cs typeface="Arial"/>
              </a:rPr>
              <a:t>distribution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a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14" dirty="0">
                <a:solidFill>
                  <a:srgbClr val="1C4189"/>
                </a:solidFill>
                <a:latin typeface="Arial"/>
                <a:cs typeface="Arial"/>
              </a:rPr>
              <a:t>sample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45" dirty="0">
                <a:solidFill>
                  <a:srgbClr val="1C4189"/>
                </a:solidFill>
                <a:latin typeface="Arial"/>
                <a:cs typeface="Arial"/>
              </a:rPr>
              <a:t>from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a</a:t>
            </a:r>
            <a:r>
              <a:rPr sz="2250" b="1" spc="-17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5" dirty="0">
                <a:solidFill>
                  <a:srgbClr val="1C4189"/>
                </a:solidFill>
                <a:latin typeface="Arial"/>
                <a:cs typeface="Arial"/>
              </a:rPr>
              <a:t>given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5" dirty="0">
                <a:solidFill>
                  <a:srgbClr val="1C4189"/>
                </a:solidFill>
                <a:latin typeface="Arial"/>
                <a:cs typeface="Arial"/>
              </a:rPr>
              <a:t>population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will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resemble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the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30" dirty="0">
                <a:solidFill>
                  <a:srgbClr val="1C4189"/>
                </a:solidFill>
                <a:latin typeface="Arial"/>
                <a:cs typeface="Arial"/>
              </a:rPr>
              <a:t>shape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1C4189"/>
                </a:solidFill>
                <a:latin typeface="Arial"/>
                <a:cs typeface="Arial"/>
              </a:rPr>
              <a:t>that</a:t>
            </a:r>
            <a:r>
              <a:rPr sz="2250" b="1" spc="-17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population.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2250" spc="-8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larger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sample,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closer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100" dirty="0">
                <a:latin typeface="Arial"/>
                <a:cs typeface="Arial"/>
              </a:rPr>
              <a:t>it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will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resemble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population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distribution.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4087" y="2595562"/>
            <a:ext cx="8953499" cy="437197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473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Populations</a:t>
            </a:r>
            <a:r>
              <a:rPr spc="-260" dirty="0"/>
              <a:t> </a:t>
            </a:r>
            <a:r>
              <a:rPr spc="-275" dirty="0"/>
              <a:t>vs</a:t>
            </a:r>
            <a:r>
              <a:rPr spc="-254" dirty="0"/>
              <a:t> </a:t>
            </a:r>
            <a:r>
              <a:rPr spc="-185" dirty="0"/>
              <a:t>samples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962141"/>
            <a:ext cx="95249" cy="952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234" y="1120775"/>
            <a:ext cx="120707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75" dirty="0">
                <a:latin typeface="Arial"/>
                <a:cs typeface="Arial"/>
              </a:rPr>
              <a:t>1.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b="1" spc="-40" dirty="0">
                <a:solidFill>
                  <a:srgbClr val="1C4189"/>
                </a:solidFill>
                <a:latin typeface="Arial"/>
                <a:cs typeface="Arial"/>
              </a:rPr>
              <a:t>A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50" dirty="0">
                <a:solidFill>
                  <a:srgbClr val="1C4189"/>
                </a:solidFill>
                <a:latin typeface="Arial"/>
                <a:cs typeface="Arial"/>
              </a:rPr>
              <a:t>distribution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a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14" dirty="0">
                <a:solidFill>
                  <a:srgbClr val="1C4189"/>
                </a:solidFill>
                <a:latin typeface="Arial"/>
                <a:cs typeface="Arial"/>
              </a:rPr>
              <a:t>sample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45" dirty="0">
                <a:solidFill>
                  <a:srgbClr val="1C4189"/>
                </a:solidFill>
                <a:latin typeface="Arial"/>
                <a:cs typeface="Arial"/>
              </a:rPr>
              <a:t>from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a</a:t>
            </a:r>
            <a:r>
              <a:rPr sz="2250" b="1" spc="-17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5" dirty="0">
                <a:solidFill>
                  <a:srgbClr val="1C4189"/>
                </a:solidFill>
                <a:latin typeface="Arial"/>
                <a:cs typeface="Arial"/>
              </a:rPr>
              <a:t>given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5" dirty="0">
                <a:solidFill>
                  <a:srgbClr val="1C4189"/>
                </a:solidFill>
                <a:latin typeface="Arial"/>
                <a:cs typeface="Arial"/>
              </a:rPr>
              <a:t>population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will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resemble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the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30" dirty="0">
                <a:solidFill>
                  <a:srgbClr val="1C4189"/>
                </a:solidFill>
                <a:latin typeface="Arial"/>
                <a:cs typeface="Arial"/>
              </a:rPr>
              <a:t>shape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1C4189"/>
                </a:solidFill>
                <a:latin typeface="Arial"/>
                <a:cs typeface="Arial"/>
              </a:rPr>
              <a:t>that</a:t>
            </a:r>
            <a:r>
              <a:rPr sz="2250" b="1" spc="-17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population.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2250" spc="-8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larger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sample,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closer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100" dirty="0">
                <a:latin typeface="Arial"/>
                <a:cs typeface="Arial"/>
              </a:rPr>
              <a:t>it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will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resemble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population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distribution.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24" y="2628899"/>
            <a:ext cx="10644187" cy="33575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Known</a:t>
            </a:r>
            <a:r>
              <a:rPr spc="-275" dirty="0"/>
              <a:t> </a:t>
            </a:r>
            <a:r>
              <a:rPr spc="-95" dirty="0"/>
              <a:t>distributions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5234" y="1120775"/>
            <a:ext cx="946531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75" dirty="0">
                <a:latin typeface="Arial"/>
                <a:cs typeface="Arial"/>
              </a:rPr>
              <a:t>2.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b="1" spc="-40" dirty="0">
                <a:solidFill>
                  <a:srgbClr val="1C4189"/>
                </a:solidFill>
                <a:latin typeface="Arial"/>
                <a:cs typeface="Arial"/>
              </a:rPr>
              <a:t>A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1C4189"/>
                </a:solidFill>
                <a:latin typeface="Arial"/>
                <a:cs typeface="Arial"/>
              </a:rPr>
              <a:t>lot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of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0" dirty="0">
                <a:solidFill>
                  <a:srgbClr val="1C4189"/>
                </a:solidFill>
                <a:latin typeface="Arial"/>
                <a:cs typeface="Arial"/>
              </a:rPr>
              <a:t>variables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0" dirty="0">
                <a:solidFill>
                  <a:srgbClr val="1C4189"/>
                </a:solidFill>
                <a:latin typeface="Arial"/>
                <a:cs typeface="Arial"/>
              </a:rPr>
              <a:t>have</a:t>
            </a:r>
            <a:r>
              <a:rPr sz="2250" b="1" spc="-15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5" dirty="0">
                <a:solidFill>
                  <a:srgbClr val="1C4189"/>
                </a:solidFill>
                <a:latin typeface="Arial"/>
                <a:cs typeface="Arial"/>
              </a:rPr>
              <a:t>population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70" dirty="0">
                <a:solidFill>
                  <a:srgbClr val="1C4189"/>
                </a:solidFill>
                <a:latin typeface="Arial"/>
                <a:cs typeface="Arial"/>
              </a:rPr>
              <a:t>distributions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1C4189"/>
                </a:solidFill>
                <a:latin typeface="Arial"/>
                <a:cs typeface="Arial"/>
              </a:rPr>
              <a:t>with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a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55" dirty="0">
                <a:solidFill>
                  <a:srgbClr val="1C4189"/>
                </a:solidFill>
                <a:latin typeface="Arial"/>
                <a:cs typeface="Arial"/>
              </a:rPr>
              <a:t>predictable</a:t>
            </a:r>
            <a:r>
              <a:rPr sz="2250" b="1" spc="-15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70" dirty="0">
                <a:solidFill>
                  <a:srgbClr val="1C4189"/>
                </a:solidFill>
                <a:latin typeface="Arial"/>
                <a:cs typeface="Arial"/>
              </a:rPr>
              <a:t>shape.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138" y="1888108"/>
            <a:ext cx="11178222" cy="44272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One</a:t>
            </a:r>
            <a:r>
              <a:rPr spc="-285" dirty="0"/>
              <a:t> </a:t>
            </a:r>
            <a:r>
              <a:rPr spc="-200" dirty="0"/>
              <a:t>shape</a:t>
            </a:r>
            <a:r>
              <a:rPr spc="-280" dirty="0"/>
              <a:t> </a:t>
            </a:r>
            <a:r>
              <a:rPr dirty="0"/>
              <a:t>to</a:t>
            </a:r>
            <a:r>
              <a:rPr spc="-280" dirty="0"/>
              <a:t> </a:t>
            </a:r>
            <a:r>
              <a:rPr spc="-60" dirty="0"/>
              <a:t>rule</a:t>
            </a:r>
            <a:r>
              <a:rPr spc="-285" dirty="0"/>
              <a:t> </a:t>
            </a:r>
            <a:r>
              <a:rPr spc="-65" dirty="0"/>
              <a:t>them</a:t>
            </a:r>
            <a:r>
              <a:rPr spc="-280" dirty="0"/>
              <a:t> </a:t>
            </a:r>
            <a:r>
              <a:rPr spc="-25" dirty="0"/>
              <a:t>all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16"/>
            <a:ext cx="95249" cy="952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19174" y="1847841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9174" y="239076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174" y="293369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9174" y="347661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2650" y="949325"/>
            <a:ext cx="5781040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1962785" indent="-381000">
              <a:lnSpc>
                <a:spcPct val="158300"/>
              </a:lnSpc>
              <a:spcBef>
                <a:spcPts val="100"/>
              </a:spcBef>
            </a:pPr>
            <a:r>
              <a:rPr sz="2250" b="1" spc="-45" dirty="0">
                <a:solidFill>
                  <a:srgbClr val="1C4189"/>
                </a:solidFill>
                <a:latin typeface="Arial"/>
                <a:cs typeface="Arial"/>
              </a:rPr>
              <a:t>Normal</a:t>
            </a:r>
            <a:r>
              <a:rPr sz="2250" b="1" spc="-15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50" dirty="0">
                <a:solidFill>
                  <a:srgbClr val="1C4189"/>
                </a:solidFill>
                <a:latin typeface="Arial"/>
                <a:cs typeface="Arial"/>
              </a:rPr>
              <a:t>distribution</a:t>
            </a:r>
            <a:r>
              <a:rPr sz="2250" b="1" spc="-15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: </a:t>
            </a:r>
            <a:r>
              <a:rPr sz="2250" spc="-60" dirty="0">
                <a:latin typeface="Arial"/>
                <a:cs typeface="Arial"/>
              </a:rPr>
              <a:t>Symmetrical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(skewness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0) </a:t>
            </a:r>
            <a:r>
              <a:rPr sz="2250" spc="-30" dirty="0">
                <a:latin typeface="Arial"/>
                <a:cs typeface="Arial"/>
              </a:rPr>
              <a:t>Bell-</a:t>
            </a:r>
            <a:r>
              <a:rPr sz="2250" spc="-10" dirty="0">
                <a:latin typeface="Arial"/>
                <a:cs typeface="Arial"/>
              </a:rPr>
              <a:t>shaped</a:t>
            </a:r>
            <a:endParaRPr sz="225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1575"/>
              </a:spcBef>
            </a:pPr>
            <a:r>
              <a:rPr sz="2250" spc="-45" dirty="0">
                <a:latin typeface="Arial"/>
                <a:cs typeface="Arial"/>
              </a:rPr>
              <a:t>Unimodal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(only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25" dirty="0">
                <a:latin typeface="Arial"/>
                <a:cs typeface="Arial"/>
              </a:rPr>
              <a:t>has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one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mode)</a:t>
            </a:r>
            <a:endParaRPr sz="225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1575"/>
              </a:spcBef>
            </a:pPr>
            <a:r>
              <a:rPr sz="2250" spc="-25" dirty="0">
                <a:latin typeface="Arial"/>
                <a:cs typeface="Arial"/>
              </a:rPr>
              <a:t>Defined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by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b="1" spc="-95" dirty="0">
                <a:solidFill>
                  <a:srgbClr val="1C4189"/>
                </a:solidFill>
                <a:latin typeface="Arial"/>
                <a:cs typeface="Arial"/>
              </a:rPr>
              <a:t>mean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b="1" spc="-75" dirty="0">
                <a:solidFill>
                  <a:srgbClr val="1C4189"/>
                </a:solidFill>
                <a:latin typeface="Arial"/>
                <a:cs typeface="Arial"/>
              </a:rPr>
              <a:t>standard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deviation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250" spc="-75" dirty="0">
                <a:latin typeface="Arial"/>
                <a:cs typeface="Arial"/>
              </a:rPr>
              <a:t>Mean,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90" dirty="0">
                <a:latin typeface="Arial"/>
                <a:cs typeface="Arial"/>
              </a:rPr>
              <a:t>median,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75" dirty="0">
                <a:latin typeface="Arial"/>
                <a:cs typeface="Arial"/>
              </a:rPr>
              <a:t>mode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converge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on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one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value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4019540"/>
            <a:ext cx="95249" cy="952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8962" y="1223962"/>
            <a:ext cx="5295899" cy="52863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85"/>
              </a:spcBef>
            </a:pPr>
            <a:r>
              <a:rPr spc="25" dirty="0"/>
              <a:t>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321050"/>
            <a:ext cx="458152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-204" dirty="0"/>
              <a:t>Housekeeping</a:t>
            </a:r>
            <a:endParaRPr sz="5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Sneaky</a:t>
            </a:r>
            <a:r>
              <a:rPr spc="-275" dirty="0"/>
              <a:t> </a:t>
            </a:r>
            <a:r>
              <a:rPr spc="-95" dirty="0"/>
              <a:t>distributions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15"/>
            <a:ext cx="95249" cy="952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2650" y="949325"/>
            <a:ext cx="8931275" cy="165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8300"/>
              </a:lnSpc>
              <a:spcBef>
                <a:spcPts val="100"/>
              </a:spcBef>
            </a:pPr>
            <a:r>
              <a:rPr sz="2250" spc="-45" dirty="0">
                <a:latin typeface="Arial"/>
                <a:cs typeface="Arial"/>
              </a:rPr>
              <a:t>There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are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infinite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possible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combinations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20" dirty="0">
                <a:latin typeface="Arial"/>
                <a:cs typeface="Arial"/>
              </a:rPr>
              <a:t>means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standard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deviations Therefore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there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are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infinite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possible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normal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distributions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250" dirty="0">
                <a:latin typeface="Arial"/>
                <a:cs typeface="Arial"/>
              </a:rPr>
              <a:t>But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b="1" spc="-30" dirty="0">
                <a:solidFill>
                  <a:srgbClr val="1C4189"/>
                </a:solidFill>
                <a:latin typeface="Arial"/>
                <a:cs typeface="Arial"/>
              </a:rPr>
              <a:t>not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0" dirty="0">
                <a:solidFill>
                  <a:srgbClr val="1C4189"/>
                </a:solidFill>
                <a:latin typeface="Arial"/>
                <a:cs typeface="Arial"/>
              </a:rPr>
              <a:t>every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bell-</a:t>
            </a:r>
            <a:r>
              <a:rPr sz="2250" b="1" spc="-125" dirty="0">
                <a:solidFill>
                  <a:srgbClr val="1C4189"/>
                </a:solidFill>
                <a:latin typeface="Arial"/>
                <a:cs typeface="Arial"/>
              </a:rPr>
              <a:t>shaped</a:t>
            </a:r>
            <a:r>
              <a:rPr sz="2250" b="1" spc="-15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70" dirty="0">
                <a:solidFill>
                  <a:srgbClr val="1C4189"/>
                </a:solidFill>
                <a:latin typeface="Arial"/>
                <a:cs typeface="Arial"/>
              </a:rPr>
              <a:t>distributions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55" dirty="0">
                <a:solidFill>
                  <a:srgbClr val="1C4189"/>
                </a:solidFill>
                <a:latin typeface="Arial"/>
                <a:cs typeface="Arial"/>
              </a:rPr>
              <a:t>is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a</a:t>
            </a:r>
            <a:r>
              <a:rPr sz="2250" b="1" spc="-15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70" dirty="0">
                <a:solidFill>
                  <a:srgbClr val="1C4189"/>
                </a:solidFill>
                <a:latin typeface="Arial"/>
                <a:cs typeface="Arial"/>
              </a:rPr>
              <a:t>normal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distribution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1847840"/>
            <a:ext cx="95249" cy="9523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2390765"/>
            <a:ext cx="95249" cy="952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269" y="3029108"/>
            <a:ext cx="5507562" cy="26373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144" y="3032045"/>
            <a:ext cx="5507562" cy="26343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6257915"/>
            <a:ext cx="95249" cy="9523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82650" y="6102349"/>
            <a:ext cx="237045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0" dirty="0">
                <a:latin typeface="Arial"/>
                <a:cs typeface="Arial"/>
              </a:rPr>
              <a:t>Proportions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matter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246" y="4010035"/>
            <a:ext cx="12164695" cy="17780"/>
          </a:xfrm>
          <a:custGeom>
            <a:avLst/>
            <a:gdLst/>
            <a:ahLst/>
            <a:cxnLst/>
            <a:rect l="l" t="t" r="r" b="b"/>
            <a:pathLst>
              <a:path w="12164695" h="17779">
                <a:moveTo>
                  <a:pt x="20453" y="9767"/>
                </a:moveTo>
                <a:lnTo>
                  <a:pt x="0" y="4651"/>
                </a:lnTo>
                <a:lnTo>
                  <a:pt x="3871" y="2557"/>
                </a:lnTo>
                <a:lnTo>
                  <a:pt x="10310" y="639"/>
                </a:lnTo>
                <a:lnTo>
                  <a:pt x="17278" y="0"/>
                </a:lnTo>
                <a:lnTo>
                  <a:pt x="12139427" y="0"/>
                </a:lnTo>
                <a:lnTo>
                  <a:pt x="12146395" y="639"/>
                </a:lnTo>
                <a:lnTo>
                  <a:pt x="12152833" y="2557"/>
                </a:lnTo>
                <a:lnTo>
                  <a:pt x="12158742" y="5753"/>
                </a:lnTo>
                <a:lnTo>
                  <a:pt x="12163276" y="9524"/>
                </a:lnTo>
                <a:lnTo>
                  <a:pt x="20453" y="9524"/>
                </a:lnTo>
                <a:lnTo>
                  <a:pt x="20453" y="9767"/>
                </a:lnTo>
                <a:close/>
              </a:path>
              <a:path w="12164695" h="17779">
                <a:moveTo>
                  <a:pt x="12157871" y="17448"/>
                </a:moveTo>
                <a:lnTo>
                  <a:pt x="12152427" y="12004"/>
                </a:lnTo>
                <a:lnTo>
                  <a:pt x="12146442" y="9524"/>
                </a:lnTo>
                <a:lnTo>
                  <a:pt x="12163276" y="9524"/>
                </a:lnTo>
                <a:lnTo>
                  <a:pt x="12164123" y="10229"/>
                </a:lnTo>
                <a:lnTo>
                  <a:pt x="12164560" y="10754"/>
                </a:lnTo>
                <a:lnTo>
                  <a:pt x="12157871" y="1744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9599" y="4014513"/>
            <a:ext cx="12192000" cy="2529205"/>
            <a:chOff x="609599" y="4014513"/>
            <a:chExt cx="12192000" cy="2529205"/>
          </a:xfrm>
        </p:grpSpPr>
        <p:sp>
          <p:nvSpPr>
            <p:cNvPr id="4" name="object 4"/>
            <p:cNvSpPr/>
            <p:nvPr/>
          </p:nvSpPr>
          <p:spPr>
            <a:xfrm>
              <a:off x="627240" y="4020273"/>
              <a:ext cx="12174855" cy="2523490"/>
            </a:xfrm>
            <a:custGeom>
              <a:avLst/>
              <a:gdLst/>
              <a:ahLst/>
              <a:cxnLst/>
              <a:rect l="l" t="t" r="r" b="b"/>
              <a:pathLst>
                <a:path w="12174855" h="2523490">
                  <a:moveTo>
                    <a:pt x="12174347" y="24688"/>
                  </a:moveTo>
                  <a:lnTo>
                    <a:pt x="12173712" y="17729"/>
                  </a:lnTo>
                  <a:lnTo>
                    <a:pt x="12171794" y="11290"/>
                  </a:lnTo>
                  <a:lnTo>
                    <a:pt x="12168594" y="5372"/>
                  </a:lnTo>
                  <a:lnTo>
                    <a:pt x="12164124" y="0"/>
                  </a:lnTo>
                  <a:lnTo>
                    <a:pt x="12157393" y="6743"/>
                  </a:lnTo>
                  <a:lnTo>
                    <a:pt x="12162346" y="11696"/>
                  </a:lnTo>
                  <a:lnTo>
                    <a:pt x="12164822" y="17678"/>
                  </a:lnTo>
                  <a:lnTo>
                    <a:pt x="12164822" y="2495512"/>
                  </a:lnTo>
                  <a:lnTo>
                    <a:pt x="12162346" y="2501493"/>
                  </a:lnTo>
                  <a:lnTo>
                    <a:pt x="12157875" y="2505964"/>
                  </a:lnTo>
                  <a:lnTo>
                    <a:pt x="12157393" y="2506446"/>
                  </a:lnTo>
                  <a:lnTo>
                    <a:pt x="12152427" y="2511412"/>
                  </a:lnTo>
                  <a:lnTo>
                    <a:pt x="12146445" y="2513888"/>
                  </a:lnTo>
                  <a:lnTo>
                    <a:pt x="20447" y="2513888"/>
                  </a:lnTo>
                  <a:lnTo>
                    <a:pt x="20447" y="2513647"/>
                  </a:lnTo>
                  <a:lnTo>
                    <a:pt x="0" y="2518765"/>
                  </a:lnTo>
                  <a:lnTo>
                    <a:pt x="3873" y="2520861"/>
                  </a:lnTo>
                  <a:lnTo>
                    <a:pt x="10312" y="2522778"/>
                  </a:lnTo>
                  <a:lnTo>
                    <a:pt x="17170" y="2523401"/>
                  </a:lnTo>
                  <a:lnTo>
                    <a:pt x="12139536" y="2523401"/>
                  </a:lnTo>
                  <a:lnTo>
                    <a:pt x="12146394" y="2522778"/>
                  </a:lnTo>
                  <a:lnTo>
                    <a:pt x="12152833" y="2520861"/>
                  </a:lnTo>
                  <a:lnTo>
                    <a:pt x="12158739" y="2517660"/>
                  </a:lnTo>
                  <a:lnTo>
                    <a:pt x="12163273" y="2513888"/>
                  </a:lnTo>
                  <a:lnTo>
                    <a:pt x="12164124" y="2513190"/>
                  </a:lnTo>
                  <a:lnTo>
                    <a:pt x="12164492" y="2512733"/>
                  </a:lnTo>
                  <a:lnTo>
                    <a:pt x="12168594" y="2507805"/>
                  </a:lnTo>
                  <a:lnTo>
                    <a:pt x="12171794" y="2501900"/>
                  </a:lnTo>
                  <a:lnTo>
                    <a:pt x="12173699" y="2495512"/>
                  </a:lnTo>
                  <a:lnTo>
                    <a:pt x="12174347" y="2488488"/>
                  </a:lnTo>
                  <a:lnTo>
                    <a:pt x="12174347" y="2468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" y="4014513"/>
              <a:ext cx="38100" cy="2524760"/>
            </a:xfrm>
            <a:custGeom>
              <a:avLst/>
              <a:gdLst/>
              <a:ahLst/>
              <a:cxnLst/>
              <a:rect l="l" t="t" r="r" b="b"/>
              <a:pathLst>
                <a:path w="38100" h="2524759">
                  <a:moveTo>
                    <a:pt x="17950" y="2524674"/>
                  </a:moveTo>
                  <a:lnTo>
                    <a:pt x="0" y="2494237"/>
                  </a:lnTo>
                  <a:lnTo>
                    <a:pt x="0" y="30437"/>
                  </a:lnTo>
                  <a:lnTo>
                    <a:pt x="17949" y="0"/>
                  </a:lnTo>
                  <a:lnTo>
                    <a:pt x="38099" y="5037"/>
                  </a:lnTo>
                  <a:lnTo>
                    <a:pt x="38099" y="2519637"/>
                  </a:lnTo>
                  <a:lnTo>
                    <a:pt x="17950" y="2524674"/>
                  </a:lnTo>
                  <a:close/>
                </a:path>
              </a:pathLst>
            </a:custGeom>
            <a:solidFill>
              <a:srgbClr val="01B8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474" y="4781540"/>
              <a:ext cx="66675" cy="666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3462" y="5229224"/>
              <a:ext cx="66675" cy="942975"/>
            </a:xfrm>
            <a:custGeom>
              <a:avLst/>
              <a:gdLst/>
              <a:ahLst/>
              <a:cxnLst/>
              <a:rect l="l" t="t" r="r" b="b"/>
              <a:pathLst>
                <a:path w="66675" h="942975">
                  <a:moveTo>
                    <a:pt x="66675" y="876300"/>
                  </a:moveTo>
                  <a:lnTo>
                    <a:pt x="0" y="876300"/>
                  </a:lnTo>
                  <a:lnTo>
                    <a:pt x="0" y="942975"/>
                  </a:lnTo>
                  <a:lnTo>
                    <a:pt x="66675" y="942975"/>
                  </a:lnTo>
                  <a:lnTo>
                    <a:pt x="66675" y="876300"/>
                  </a:lnTo>
                  <a:close/>
                </a:path>
                <a:path w="66675" h="942975">
                  <a:moveTo>
                    <a:pt x="66675" y="438150"/>
                  </a:moveTo>
                  <a:lnTo>
                    <a:pt x="0" y="438150"/>
                  </a:lnTo>
                  <a:lnTo>
                    <a:pt x="0" y="504825"/>
                  </a:lnTo>
                  <a:lnTo>
                    <a:pt x="66675" y="504825"/>
                  </a:lnTo>
                  <a:lnTo>
                    <a:pt x="66675" y="438150"/>
                  </a:lnTo>
                  <a:close/>
                </a:path>
                <a:path w="66675" h="942975">
                  <a:moveTo>
                    <a:pt x="66675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66675" y="66675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699" y="4019540"/>
              <a:ext cx="12144375" cy="504825"/>
            </a:xfrm>
            <a:custGeom>
              <a:avLst/>
              <a:gdLst/>
              <a:ahLst/>
              <a:cxnLst/>
              <a:rect l="l" t="t" r="r" b="b"/>
              <a:pathLst>
                <a:path w="12144375" h="504825">
                  <a:moveTo>
                    <a:pt x="12144374" y="504824"/>
                  </a:moveTo>
                  <a:lnTo>
                    <a:pt x="0" y="504824"/>
                  </a:lnTo>
                  <a:lnTo>
                    <a:pt x="0" y="0"/>
                  </a:lnTo>
                  <a:lnTo>
                    <a:pt x="12144374" y="0"/>
                  </a:lnTo>
                  <a:lnTo>
                    <a:pt x="12144374" y="504824"/>
                  </a:lnTo>
                  <a:close/>
                </a:path>
              </a:pathLst>
            </a:custGeom>
            <a:solidFill>
              <a:srgbClr val="CCF1E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74" y="4162424"/>
              <a:ext cx="276224" cy="27622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1027874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How</a:t>
            </a:r>
            <a:r>
              <a:rPr spc="-270" dirty="0"/>
              <a:t> </a:t>
            </a:r>
            <a:r>
              <a:rPr dirty="0"/>
              <a:t>to</a:t>
            </a:r>
            <a:r>
              <a:rPr spc="-265" dirty="0"/>
              <a:t> </a:t>
            </a:r>
            <a:r>
              <a:rPr dirty="0"/>
              <a:t>tell</a:t>
            </a:r>
            <a:r>
              <a:rPr spc="-265" dirty="0"/>
              <a:t> </a:t>
            </a:r>
            <a:r>
              <a:rPr spc="-35" dirty="0"/>
              <a:t>whether</a:t>
            </a:r>
            <a:r>
              <a:rPr spc="-265" dirty="0"/>
              <a:t> </a:t>
            </a:r>
            <a:r>
              <a:rPr spc="-160" dirty="0"/>
              <a:t>something</a:t>
            </a:r>
            <a:r>
              <a:rPr spc="-265" dirty="0"/>
              <a:t> </a:t>
            </a:r>
            <a:r>
              <a:rPr spc="-245" dirty="0"/>
              <a:t>is</a:t>
            </a:r>
            <a:r>
              <a:rPr spc="-260" dirty="0"/>
              <a:t> </a:t>
            </a:r>
            <a:r>
              <a:rPr i="1" spc="-180" dirty="0">
                <a:latin typeface="Arial-BoldItalicMT"/>
                <a:cs typeface="Arial-BoldItalicMT"/>
              </a:rPr>
              <a:t>actually</a:t>
            </a:r>
            <a:r>
              <a:rPr i="1" spc="-260" dirty="0">
                <a:latin typeface="Arial-BoldItalicMT"/>
                <a:cs typeface="Arial-BoldItalicMT"/>
              </a:rPr>
              <a:t> </a:t>
            </a:r>
            <a:r>
              <a:rPr spc="-60" dirty="0"/>
              <a:t>normally </a:t>
            </a:r>
            <a:r>
              <a:rPr spc="-10" dirty="0"/>
              <a:t>distributed</a:t>
            </a: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1847840"/>
            <a:ext cx="95249" cy="9523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019174" y="239076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9174" y="293369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015" marR="7261859" indent="-381000">
              <a:lnSpc>
                <a:spcPct val="158300"/>
              </a:lnSpc>
              <a:spcBef>
                <a:spcPts val="100"/>
              </a:spcBef>
            </a:pPr>
            <a:r>
              <a:rPr spc="-35" dirty="0"/>
              <a:t>We</a:t>
            </a:r>
            <a:r>
              <a:rPr spc="-95" dirty="0"/>
              <a:t> </a:t>
            </a:r>
            <a:r>
              <a:rPr spc="-25" dirty="0"/>
              <a:t>know</a:t>
            </a:r>
            <a:r>
              <a:rPr spc="-90" dirty="0"/>
              <a:t> </a:t>
            </a:r>
            <a:r>
              <a:rPr dirty="0"/>
              <a:t>that</a:t>
            </a:r>
            <a:r>
              <a:rPr spc="-95" dirty="0"/>
              <a:t> </a:t>
            </a:r>
            <a:r>
              <a:rPr spc="-35" dirty="0"/>
              <a:t>normal</a:t>
            </a:r>
            <a:r>
              <a:rPr spc="-90" dirty="0"/>
              <a:t> </a:t>
            </a:r>
            <a:r>
              <a:rPr dirty="0"/>
              <a:t>distribution</a:t>
            </a:r>
            <a:r>
              <a:rPr spc="-90" dirty="0"/>
              <a:t> has: </a:t>
            </a:r>
            <a:r>
              <a:rPr dirty="0"/>
              <a:t>More</a:t>
            </a:r>
            <a:r>
              <a:rPr spc="-135" dirty="0"/>
              <a:t> </a:t>
            </a:r>
            <a:r>
              <a:rPr spc="-80" dirty="0"/>
              <a:t>scores</a:t>
            </a:r>
            <a:r>
              <a:rPr spc="-135" dirty="0"/>
              <a:t> </a:t>
            </a:r>
            <a:r>
              <a:rPr dirty="0"/>
              <a:t>in</a:t>
            </a:r>
            <a:r>
              <a:rPr spc="-135" dirty="0"/>
              <a:t> </a:t>
            </a:r>
            <a:r>
              <a:rPr dirty="0"/>
              <a:t>the</a:t>
            </a:r>
            <a:r>
              <a:rPr spc="-135" dirty="0"/>
              <a:t> </a:t>
            </a:r>
            <a:r>
              <a:rPr spc="-10" dirty="0"/>
              <a:t>middle</a:t>
            </a:r>
          </a:p>
          <a:p>
            <a:pPr marL="628015" marR="310515">
              <a:lnSpc>
                <a:spcPct val="125000"/>
              </a:lnSpc>
              <a:spcBef>
                <a:spcPts val="900"/>
              </a:spcBef>
            </a:pPr>
            <a:r>
              <a:rPr spc="-55" dirty="0"/>
              <a:t>Fewer</a:t>
            </a:r>
            <a:r>
              <a:rPr spc="-165" dirty="0"/>
              <a:t> </a:t>
            </a:r>
            <a:r>
              <a:rPr spc="-85" dirty="0"/>
              <a:t>and</a:t>
            </a:r>
            <a:r>
              <a:rPr spc="-160" dirty="0"/>
              <a:t> </a:t>
            </a:r>
            <a:r>
              <a:rPr dirty="0"/>
              <a:t>fewer</a:t>
            </a:r>
            <a:r>
              <a:rPr spc="-165" dirty="0"/>
              <a:t> </a:t>
            </a:r>
            <a:r>
              <a:rPr spc="-80" dirty="0"/>
              <a:t>scores</a:t>
            </a:r>
            <a:r>
              <a:rPr spc="-160" dirty="0"/>
              <a:t> </a:t>
            </a:r>
            <a:r>
              <a:rPr dirty="0"/>
              <a:t>in</a:t>
            </a:r>
            <a:r>
              <a:rPr spc="-160" dirty="0"/>
              <a:t> </a:t>
            </a:r>
            <a:r>
              <a:rPr dirty="0"/>
              <a:t>the</a:t>
            </a:r>
            <a:r>
              <a:rPr spc="-165" dirty="0"/>
              <a:t> </a:t>
            </a:r>
            <a:r>
              <a:rPr spc="-55" dirty="0"/>
              <a:t>tails,</a:t>
            </a:r>
            <a:r>
              <a:rPr spc="-160" dirty="0"/>
              <a:t> </a:t>
            </a:r>
            <a:r>
              <a:rPr dirty="0"/>
              <a:t>the</a:t>
            </a:r>
            <a:r>
              <a:rPr spc="-165" dirty="0"/>
              <a:t> </a:t>
            </a:r>
            <a:r>
              <a:rPr spc="50" dirty="0"/>
              <a:t>further</a:t>
            </a:r>
            <a:r>
              <a:rPr spc="-160" dirty="0"/>
              <a:t> </a:t>
            </a:r>
            <a:r>
              <a:rPr spc="-100" dirty="0"/>
              <a:t>away</a:t>
            </a:r>
            <a:r>
              <a:rPr spc="-160" dirty="0"/>
              <a:t> </a:t>
            </a:r>
            <a:r>
              <a:rPr spc="-50" dirty="0"/>
              <a:t>we</a:t>
            </a:r>
            <a:r>
              <a:rPr spc="-165" dirty="0"/>
              <a:t> </a:t>
            </a:r>
            <a:r>
              <a:rPr spc="-30" dirty="0"/>
              <a:t>get</a:t>
            </a:r>
            <a:r>
              <a:rPr spc="-160" dirty="0"/>
              <a:t> </a:t>
            </a:r>
            <a:r>
              <a:rPr dirty="0"/>
              <a:t>from</a:t>
            </a:r>
            <a:r>
              <a:rPr spc="-160" dirty="0"/>
              <a:t> </a:t>
            </a:r>
            <a:r>
              <a:rPr dirty="0"/>
              <a:t>the</a:t>
            </a:r>
            <a:r>
              <a:rPr spc="-165" dirty="0"/>
              <a:t> </a:t>
            </a:r>
            <a:r>
              <a:rPr spc="-110" dirty="0"/>
              <a:t>mean</a:t>
            </a:r>
            <a:r>
              <a:rPr spc="-160" dirty="0"/>
              <a:t> </a:t>
            </a:r>
            <a:r>
              <a:rPr spc="-10" dirty="0"/>
              <a:t>-</a:t>
            </a:r>
            <a:r>
              <a:rPr spc="-165" dirty="0"/>
              <a:t> </a:t>
            </a:r>
            <a:r>
              <a:rPr dirty="0"/>
              <a:t>the</a:t>
            </a:r>
            <a:r>
              <a:rPr spc="-160" dirty="0"/>
              <a:t> </a:t>
            </a:r>
            <a:r>
              <a:rPr spc="-10" dirty="0"/>
              <a:t>centre</a:t>
            </a:r>
            <a:r>
              <a:rPr spc="-160" dirty="0"/>
              <a:t> </a:t>
            </a:r>
            <a:r>
              <a:rPr dirty="0"/>
              <a:t>of</a:t>
            </a:r>
            <a:r>
              <a:rPr spc="-165" dirty="0"/>
              <a:t> </a:t>
            </a:r>
            <a:r>
              <a:rPr spc="-25" dirty="0"/>
              <a:t>the </a:t>
            </a:r>
            <a:r>
              <a:rPr spc="-10" dirty="0"/>
              <a:t>distribution</a:t>
            </a:r>
          </a:p>
          <a:p>
            <a:pPr>
              <a:lnSpc>
                <a:spcPct val="100000"/>
              </a:lnSpc>
            </a:pPr>
            <a:endParaRPr sz="2700"/>
          </a:p>
          <a:p>
            <a:pPr marL="448945">
              <a:lnSpc>
                <a:spcPct val="100000"/>
              </a:lnSpc>
              <a:spcBef>
                <a:spcPts val="1570"/>
              </a:spcBef>
            </a:pPr>
            <a:r>
              <a:rPr sz="1550" b="1" spc="-40" dirty="0">
                <a:solidFill>
                  <a:srgbClr val="1C4189"/>
                </a:solidFill>
                <a:latin typeface="Arial"/>
                <a:cs typeface="Arial"/>
              </a:rPr>
              <a:t>Proportions</a:t>
            </a:r>
            <a:r>
              <a:rPr sz="1550" b="1" spc="-5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1C4189"/>
                </a:solidFill>
                <a:latin typeface="Arial"/>
                <a:cs typeface="Arial"/>
              </a:rPr>
              <a:t>matter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"/>
              <a:cs typeface="Arial"/>
            </a:endParaRPr>
          </a:p>
          <a:p>
            <a:pPr marL="299720">
              <a:lnSpc>
                <a:spcPct val="100000"/>
              </a:lnSpc>
            </a:pPr>
            <a:r>
              <a:rPr sz="1550" dirty="0"/>
              <a:t>We</a:t>
            </a:r>
            <a:r>
              <a:rPr sz="1550" spc="-80" dirty="0"/>
              <a:t> </a:t>
            </a:r>
            <a:r>
              <a:rPr sz="1550" spc="-40" dirty="0"/>
              <a:t>expect</a:t>
            </a:r>
            <a:r>
              <a:rPr sz="1550" spc="-75" dirty="0"/>
              <a:t> </a:t>
            </a:r>
            <a:r>
              <a:rPr sz="1550" dirty="0"/>
              <a:t>certain</a:t>
            </a:r>
            <a:r>
              <a:rPr sz="1550" spc="-75" dirty="0"/>
              <a:t> </a:t>
            </a:r>
            <a:r>
              <a:rPr sz="1550" dirty="0"/>
              <a:t>proportions</a:t>
            </a:r>
            <a:r>
              <a:rPr sz="1550" spc="-75" dirty="0"/>
              <a:t> </a:t>
            </a:r>
            <a:r>
              <a:rPr sz="1550" dirty="0"/>
              <a:t>of</a:t>
            </a:r>
            <a:r>
              <a:rPr sz="1550" spc="-75" dirty="0"/>
              <a:t> </a:t>
            </a:r>
            <a:r>
              <a:rPr sz="1550" spc="-45" dirty="0"/>
              <a:t>scores</a:t>
            </a:r>
            <a:r>
              <a:rPr sz="1550" spc="-75" dirty="0"/>
              <a:t> </a:t>
            </a:r>
            <a:r>
              <a:rPr sz="1550" dirty="0"/>
              <a:t>at</a:t>
            </a:r>
            <a:r>
              <a:rPr sz="1550" spc="-75" dirty="0"/>
              <a:t> </a:t>
            </a:r>
            <a:r>
              <a:rPr sz="1550" dirty="0"/>
              <a:t>certain</a:t>
            </a:r>
            <a:r>
              <a:rPr sz="1550" spc="-75" dirty="0"/>
              <a:t> </a:t>
            </a:r>
            <a:r>
              <a:rPr sz="1550" spc="-40" dirty="0"/>
              <a:t>distances</a:t>
            </a:r>
            <a:r>
              <a:rPr sz="1550" spc="-75" dirty="0"/>
              <a:t> </a:t>
            </a:r>
            <a:r>
              <a:rPr sz="1550" spc="-65" dirty="0"/>
              <a:t>away</a:t>
            </a:r>
            <a:r>
              <a:rPr sz="1550" spc="-75" dirty="0"/>
              <a:t> </a:t>
            </a:r>
            <a:r>
              <a:rPr sz="1550" dirty="0"/>
              <a:t>from</a:t>
            </a:r>
            <a:r>
              <a:rPr sz="1550" spc="-75" dirty="0"/>
              <a:t> </a:t>
            </a:r>
            <a:r>
              <a:rPr sz="1550" dirty="0"/>
              <a:t>the</a:t>
            </a:r>
            <a:r>
              <a:rPr sz="1550" spc="-75" dirty="0"/>
              <a:t> </a:t>
            </a:r>
            <a:r>
              <a:rPr sz="1550" spc="-10" dirty="0"/>
              <a:t>mean:</a:t>
            </a:r>
            <a:endParaRPr sz="1550"/>
          </a:p>
          <a:p>
            <a:pPr marL="680720">
              <a:lnSpc>
                <a:spcPct val="100000"/>
              </a:lnSpc>
              <a:spcBef>
                <a:spcPts val="1664"/>
              </a:spcBef>
            </a:pPr>
            <a:r>
              <a:rPr sz="1550" spc="-30" dirty="0"/>
              <a:t>~68%</a:t>
            </a:r>
            <a:r>
              <a:rPr sz="1550" spc="-70" dirty="0"/>
              <a:t> </a:t>
            </a:r>
            <a:r>
              <a:rPr sz="1550" dirty="0"/>
              <a:t>of</a:t>
            </a:r>
            <a:r>
              <a:rPr sz="1550" spc="-70" dirty="0"/>
              <a:t> </a:t>
            </a:r>
            <a:r>
              <a:rPr sz="1550" spc="-45" dirty="0"/>
              <a:t>scores</a:t>
            </a:r>
            <a:r>
              <a:rPr sz="1550" spc="-70" dirty="0"/>
              <a:t> </a:t>
            </a:r>
            <a:r>
              <a:rPr sz="1550" dirty="0"/>
              <a:t>will</a:t>
            </a:r>
            <a:r>
              <a:rPr sz="1550" spc="-65" dirty="0"/>
              <a:t> </a:t>
            </a:r>
            <a:r>
              <a:rPr sz="1550" spc="-40" dirty="0"/>
              <a:t>be</a:t>
            </a:r>
            <a:r>
              <a:rPr sz="1550" spc="-70" dirty="0"/>
              <a:t> </a:t>
            </a:r>
            <a:r>
              <a:rPr sz="1550" dirty="0"/>
              <a:t>within</a:t>
            </a:r>
            <a:r>
              <a:rPr sz="1550" spc="-70" dirty="0"/>
              <a:t> </a:t>
            </a:r>
            <a:r>
              <a:rPr sz="1550" dirty="0"/>
              <a:t>1</a:t>
            </a:r>
            <a:r>
              <a:rPr sz="1550" spc="-70" dirty="0"/>
              <a:t> </a:t>
            </a:r>
            <a:r>
              <a:rPr sz="1550" spc="-20" dirty="0"/>
              <a:t>standard</a:t>
            </a:r>
            <a:r>
              <a:rPr sz="1550" spc="-65" dirty="0"/>
              <a:t> </a:t>
            </a:r>
            <a:r>
              <a:rPr sz="1550" spc="-10" dirty="0"/>
              <a:t>deviation</a:t>
            </a:r>
            <a:r>
              <a:rPr sz="1550" spc="-70" dirty="0"/>
              <a:t> </a:t>
            </a:r>
            <a:r>
              <a:rPr sz="1550" dirty="0"/>
              <a:t>of</a:t>
            </a:r>
            <a:r>
              <a:rPr sz="1550" spc="-70" dirty="0"/>
              <a:t> </a:t>
            </a:r>
            <a:r>
              <a:rPr sz="1550" dirty="0"/>
              <a:t>the</a:t>
            </a:r>
            <a:r>
              <a:rPr sz="1550" spc="-70" dirty="0"/>
              <a:t> </a:t>
            </a:r>
            <a:r>
              <a:rPr sz="1550" spc="-20" dirty="0"/>
              <a:t>mean</a:t>
            </a:r>
            <a:endParaRPr sz="1550"/>
          </a:p>
          <a:p>
            <a:pPr marL="680720">
              <a:lnSpc>
                <a:spcPct val="100000"/>
              </a:lnSpc>
              <a:spcBef>
                <a:spcPts val="1590"/>
              </a:spcBef>
            </a:pPr>
            <a:r>
              <a:rPr sz="1550" spc="-30" dirty="0"/>
              <a:t>~95%</a:t>
            </a:r>
            <a:r>
              <a:rPr sz="1550" spc="-70" dirty="0"/>
              <a:t> </a:t>
            </a:r>
            <a:r>
              <a:rPr sz="1550" dirty="0"/>
              <a:t>of</a:t>
            </a:r>
            <a:r>
              <a:rPr sz="1550" spc="-65" dirty="0"/>
              <a:t> </a:t>
            </a:r>
            <a:r>
              <a:rPr sz="1550" spc="-45" dirty="0"/>
              <a:t>scores</a:t>
            </a:r>
            <a:r>
              <a:rPr sz="1550" spc="-65" dirty="0"/>
              <a:t> </a:t>
            </a:r>
            <a:r>
              <a:rPr sz="1550" dirty="0"/>
              <a:t>will</a:t>
            </a:r>
            <a:r>
              <a:rPr sz="1550" spc="-70" dirty="0"/>
              <a:t> </a:t>
            </a:r>
            <a:r>
              <a:rPr sz="1550" spc="-40" dirty="0"/>
              <a:t>be</a:t>
            </a:r>
            <a:r>
              <a:rPr sz="1550" spc="-65" dirty="0"/>
              <a:t> </a:t>
            </a:r>
            <a:r>
              <a:rPr sz="1550" dirty="0"/>
              <a:t>within</a:t>
            </a:r>
            <a:r>
              <a:rPr sz="1550" spc="-65" dirty="0"/>
              <a:t> </a:t>
            </a:r>
            <a:r>
              <a:rPr sz="1550" dirty="0"/>
              <a:t>1.96</a:t>
            </a:r>
            <a:r>
              <a:rPr sz="1550" spc="-70" dirty="0"/>
              <a:t> </a:t>
            </a:r>
            <a:r>
              <a:rPr sz="1550" spc="-20" dirty="0"/>
              <a:t>standard</a:t>
            </a:r>
            <a:r>
              <a:rPr sz="1550" spc="-65" dirty="0"/>
              <a:t> </a:t>
            </a:r>
            <a:r>
              <a:rPr sz="1550" spc="-25" dirty="0"/>
              <a:t>deviations</a:t>
            </a:r>
            <a:r>
              <a:rPr sz="1550" spc="-65" dirty="0"/>
              <a:t> </a:t>
            </a:r>
            <a:r>
              <a:rPr sz="1550" dirty="0"/>
              <a:t>of</a:t>
            </a:r>
            <a:r>
              <a:rPr sz="1550" spc="-65" dirty="0"/>
              <a:t> </a:t>
            </a:r>
            <a:r>
              <a:rPr sz="1550" dirty="0"/>
              <a:t>the</a:t>
            </a:r>
            <a:r>
              <a:rPr sz="1550" spc="-70" dirty="0"/>
              <a:t> </a:t>
            </a:r>
            <a:r>
              <a:rPr sz="1550" spc="-20" dirty="0"/>
              <a:t>mean</a:t>
            </a:r>
            <a:endParaRPr sz="1550"/>
          </a:p>
          <a:p>
            <a:pPr marL="680720">
              <a:lnSpc>
                <a:spcPct val="100000"/>
              </a:lnSpc>
              <a:spcBef>
                <a:spcPts val="1590"/>
              </a:spcBef>
            </a:pPr>
            <a:r>
              <a:rPr sz="1550" spc="-30" dirty="0"/>
              <a:t>~99%</a:t>
            </a:r>
            <a:r>
              <a:rPr sz="1550" spc="-70" dirty="0"/>
              <a:t> </a:t>
            </a:r>
            <a:r>
              <a:rPr sz="1550" dirty="0"/>
              <a:t>of</a:t>
            </a:r>
            <a:r>
              <a:rPr sz="1550" spc="-65" dirty="0"/>
              <a:t> </a:t>
            </a:r>
            <a:r>
              <a:rPr sz="1550" spc="-45" dirty="0"/>
              <a:t>scores</a:t>
            </a:r>
            <a:r>
              <a:rPr sz="1550" spc="-65" dirty="0"/>
              <a:t> </a:t>
            </a:r>
            <a:r>
              <a:rPr sz="1550" dirty="0"/>
              <a:t>will</a:t>
            </a:r>
            <a:r>
              <a:rPr sz="1550" spc="-70" dirty="0"/>
              <a:t> </a:t>
            </a:r>
            <a:r>
              <a:rPr sz="1550" spc="-40" dirty="0"/>
              <a:t>be</a:t>
            </a:r>
            <a:r>
              <a:rPr sz="1550" spc="-65" dirty="0"/>
              <a:t> </a:t>
            </a:r>
            <a:r>
              <a:rPr sz="1550" dirty="0"/>
              <a:t>within</a:t>
            </a:r>
            <a:r>
              <a:rPr sz="1550" spc="-65" dirty="0"/>
              <a:t> </a:t>
            </a:r>
            <a:r>
              <a:rPr sz="1550" dirty="0"/>
              <a:t>2.58</a:t>
            </a:r>
            <a:r>
              <a:rPr sz="1550" spc="-70" dirty="0"/>
              <a:t> </a:t>
            </a:r>
            <a:r>
              <a:rPr sz="1550" spc="-20" dirty="0"/>
              <a:t>standard</a:t>
            </a:r>
            <a:r>
              <a:rPr sz="1550" spc="-65" dirty="0"/>
              <a:t> </a:t>
            </a:r>
            <a:r>
              <a:rPr sz="1550" spc="-25" dirty="0"/>
              <a:t>deviations</a:t>
            </a:r>
            <a:r>
              <a:rPr sz="1550" spc="-65" dirty="0"/>
              <a:t> </a:t>
            </a:r>
            <a:r>
              <a:rPr sz="1550" dirty="0"/>
              <a:t>of</a:t>
            </a:r>
            <a:r>
              <a:rPr sz="1550" spc="-65" dirty="0"/>
              <a:t> </a:t>
            </a:r>
            <a:r>
              <a:rPr sz="1550" dirty="0"/>
              <a:t>the</a:t>
            </a:r>
            <a:r>
              <a:rPr sz="1550" spc="-70" dirty="0"/>
              <a:t> </a:t>
            </a:r>
            <a:r>
              <a:rPr sz="1550" spc="-20" dirty="0"/>
              <a:t>mean</a:t>
            </a:r>
            <a:endParaRPr sz="15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dirty="0"/>
              <a:t>How</a:t>
            </a:r>
            <a:r>
              <a:rPr sz="3200" spc="-210" dirty="0"/>
              <a:t> </a:t>
            </a:r>
            <a:r>
              <a:rPr sz="3200" dirty="0"/>
              <a:t>to</a:t>
            </a:r>
            <a:r>
              <a:rPr sz="3200" spc="-204" dirty="0"/>
              <a:t> </a:t>
            </a:r>
            <a:r>
              <a:rPr sz="3200" dirty="0"/>
              <a:t>tell</a:t>
            </a:r>
            <a:r>
              <a:rPr sz="3200" spc="-204" dirty="0"/>
              <a:t> </a:t>
            </a:r>
            <a:r>
              <a:rPr sz="3200" spc="-10" dirty="0"/>
              <a:t>whether</a:t>
            </a:r>
            <a:r>
              <a:rPr sz="3200" spc="-204" dirty="0"/>
              <a:t> </a:t>
            </a:r>
            <a:r>
              <a:rPr sz="3200" spc="-125" dirty="0"/>
              <a:t>something</a:t>
            </a:r>
            <a:r>
              <a:rPr sz="3200" spc="-204" dirty="0"/>
              <a:t> is</a:t>
            </a:r>
            <a:r>
              <a:rPr sz="3200" spc="-210" dirty="0"/>
              <a:t> </a:t>
            </a:r>
            <a:r>
              <a:rPr sz="3200" i="1" spc="-145" dirty="0">
                <a:latin typeface="Arial-BoldItalicMT"/>
                <a:cs typeface="Arial-BoldItalicMT"/>
              </a:rPr>
              <a:t>actually</a:t>
            </a:r>
            <a:r>
              <a:rPr sz="3200" i="1" spc="-204" dirty="0">
                <a:latin typeface="Arial-BoldItalicMT"/>
                <a:cs typeface="Arial-BoldItalicMT"/>
              </a:rPr>
              <a:t> </a:t>
            </a:r>
            <a:r>
              <a:rPr sz="3200" spc="-70" dirty="0"/>
              <a:t>normally</a:t>
            </a:r>
            <a:r>
              <a:rPr sz="3200" spc="-204" dirty="0"/>
              <a:t> </a:t>
            </a:r>
            <a:r>
              <a:rPr sz="3200" spc="-10" dirty="0"/>
              <a:t>distributed</a:t>
            </a:r>
            <a:endParaRPr sz="3200">
              <a:latin typeface="Arial-BoldItalicMT"/>
              <a:cs typeface="Arial-BoldItalic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968375"/>
            <a:ext cx="685673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30" dirty="0">
                <a:latin typeface="Arial"/>
                <a:cs typeface="Arial"/>
              </a:rPr>
              <a:t>~68%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scores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will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be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within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1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standard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deviation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mean: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6740525"/>
            <a:ext cx="787844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 dirty="0">
                <a:latin typeface="Arial"/>
                <a:cs typeface="Arial"/>
              </a:rPr>
              <a:t>This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means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shaded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area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contains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approximately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~68%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scores.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662" y="1685925"/>
            <a:ext cx="8901112" cy="42767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dirty="0"/>
              <a:t>How</a:t>
            </a:r>
            <a:r>
              <a:rPr sz="3200" spc="-210" dirty="0"/>
              <a:t> </a:t>
            </a:r>
            <a:r>
              <a:rPr sz="3200" dirty="0"/>
              <a:t>to</a:t>
            </a:r>
            <a:r>
              <a:rPr sz="3200" spc="-204" dirty="0"/>
              <a:t> </a:t>
            </a:r>
            <a:r>
              <a:rPr sz="3200" dirty="0"/>
              <a:t>tell</a:t>
            </a:r>
            <a:r>
              <a:rPr sz="3200" spc="-204" dirty="0"/>
              <a:t> </a:t>
            </a:r>
            <a:r>
              <a:rPr sz="3200" spc="-10" dirty="0"/>
              <a:t>whether</a:t>
            </a:r>
            <a:r>
              <a:rPr sz="3200" spc="-204" dirty="0"/>
              <a:t> </a:t>
            </a:r>
            <a:r>
              <a:rPr sz="3200" spc="-125" dirty="0"/>
              <a:t>something</a:t>
            </a:r>
            <a:r>
              <a:rPr sz="3200" spc="-204" dirty="0"/>
              <a:t> is</a:t>
            </a:r>
            <a:r>
              <a:rPr sz="3200" spc="-210" dirty="0"/>
              <a:t> </a:t>
            </a:r>
            <a:r>
              <a:rPr sz="3200" i="1" spc="-145" dirty="0">
                <a:latin typeface="Arial-BoldItalicMT"/>
                <a:cs typeface="Arial-BoldItalicMT"/>
              </a:rPr>
              <a:t>actually</a:t>
            </a:r>
            <a:r>
              <a:rPr sz="3200" i="1" spc="-204" dirty="0">
                <a:latin typeface="Arial-BoldItalicMT"/>
                <a:cs typeface="Arial-BoldItalicMT"/>
              </a:rPr>
              <a:t> </a:t>
            </a:r>
            <a:r>
              <a:rPr sz="3200" spc="-70" dirty="0"/>
              <a:t>normally</a:t>
            </a:r>
            <a:r>
              <a:rPr sz="3200" spc="-204" dirty="0"/>
              <a:t> </a:t>
            </a:r>
            <a:r>
              <a:rPr sz="3200" spc="-10" dirty="0"/>
              <a:t>distributed</a:t>
            </a:r>
            <a:endParaRPr sz="3200">
              <a:latin typeface="Arial-BoldItalicMT"/>
              <a:cs typeface="Arial-BoldItalic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968375"/>
            <a:ext cx="731647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30" dirty="0">
                <a:latin typeface="Arial"/>
                <a:cs typeface="Arial"/>
              </a:rPr>
              <a:t>~95%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scores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will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be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within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1.96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standard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deviations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mean: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662" y="1685925"/>
            <a:ext cx="8901112" cy="4276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6899" y="6743868"/>
            <a:ext cx="8289925" cy="334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latin typeface="Arial"/>
                <a:cs typeface="Arial"/>
              </a:rPr>
              <a:t>This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means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shaded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area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contains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approximately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~95%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scores.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35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dirty="0"/>
              <a:t>How</a:t>
            </a:r>
            <a:r>
              <a:rPr sz="3200" spc="-210" dirty="0"/>
              <a:t> </a:t>
            </a:r>
            <a:r>
              <a:rPr sz="3200" dirty="0"/>
              <a:t>to</a:t>
            </a:r>
            <a:r>
              <a:rPr sz="3200" spc="-204" dirty="0"/>
              <a:t> </a:t>
            </a:r>
            <a:r>
              <a:rPr sz="3200" dirty="0"/>
              <a:t>tell</a:t>
            </a:r>
            <a:r>
              <a:rPr sz="3200" spc="-204" dirty="0"/>
              <a:t> </a:t>
            </a:r>
            <a:r>
              <a:rPr sz="3200" spc="-10" dirty="0"/>
              <a:t>whether</a:t>
            </a:r>
            <a:r>
              <a:rPr sz="3200" spc="-204" dirty="0"/>
              <a:t> </a:t>
            </a:r>
            <a:r>
              <a:rPr sz="3200" spc="-125" dirty="0"/>
              <a:t>something</a:t>
            </a:r>
            <a:r>
              <a:rPr sz="3200" spc="-204" dirty="0"/>
              <a:t> is</a:t>
            </a:r>
            <a:r>
              <a:rPr sz="3200" spc="-210" dirty="0"/>
              <a:t> </a:t>
            </a:r>
            <a:r>
              <a:rPr sz="3200" i="1" spc="-145" dirty="0">
                <a:latin typeface="Arial-BoldItalicMT"/>
                <a:cs typeface="Arial-BoldItalicMT"/>
              </a:rPr>
              <a:t>actually</a:t>
            </a:r>
            <a:r>
              <a:rPr sz="3200" i="1" spc="-204" dirty="0">
                <a:latin typeface="Arial-BoldItalicMT"/>
                <a:cs typeface="Arial-BoldItalicMT"/>
              </a:rPr>
              <a:t> </a:t>
            </a:r>
            <a:r>
              <a:rPr sz="3200" spc="-70" dirty="0"/>
              <a:t>normally</a:t>
            </a:r>
            <a:r>
              <a:rPr sz="3200" spc="-204" dirty="0"/>
              <a:t> </a:t>
            </a:r>
            <a:r>
              <a:rPr sz="3200" spc="-10" dirty="0"/>
              <a:t>distributed</a:t>
            </a:r>
            <a:endParaRPr sz="3200">
              <a:latin typeface="Arial-BoldItalicMT"/>
              <a:cs typeface="Arial-BoldItalic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968375"/>
            <a:ext cx="731647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30" dirty="0">
                <a:latin typeface="Arial"/>
                <a:cs typeface="Arial"/>
              </a:rPr>
              <a:t>~99%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scores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will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be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within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2.58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standard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deviations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mean: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6668134"/>
            <a:ext cx="117792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2000" spc="-50" dirty="0">
                <a:latin typeface="Arial"/>
                <a:cs typeface="Arial"/>
              </a:rPr>
              <a:t>This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means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shaded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area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contains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approximately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~99%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scores.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The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remaining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&lt;1%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will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be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40" dirty="0">
                <a:latin typeface="Arial"/>
                <a:cs typeface="Arial"/>
              </a:rPr>
              <a:t>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spc="-60" dirty="0">
                <a:latin typeface="Arial"/>
                <a:cs typeface="Arial"/>
              </a:rPr>
              <a:t>unshaded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tails.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662" y="1685925"/>
            <a:ext cx="8901112" cy="4276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0843" y="7226300"/>
            <a:ext cx="18034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latin typeface="Arial"/>
                <a:cs typeface="Arial"/>
              </a:rPr>
              <a:t>36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321050"/>
            <a:ext cx="274510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dirty="0"/>
              <a:t>Z-</a:t>
            </a:r>
            <a:r>
              <a:rPr sz="5600" spc="-355" dirty="0"/>
              <a:t>scores</a:t>
            </a:r>
            <a:endParaRPr sz="5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Z-</a:t>
            </a:r>
            <a:r>
              <a:rPr spc="-215" dirty="0"/>
              <a:t>scores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847838"/>
            <a:ext cx="95249" cy="952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2390763"/>
            <a:ext cx="95249" cy="952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6899" y="1035050"/>
            <a:ext cx="9763760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70" dirty="0">
                <a:latin typeface="Arial"/>
                <a:cs typeface="Arial"/>
              </a:rPr>
              <a:t>A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way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20" dirty="0">
                <a:latin typeface="Arial"/>
                <a:cs typeface="Arial"/>
              </a:rPr>
              <a:t>assessing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how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unusual/uncommon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score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with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reference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mean</a:t>
            </a:r>
            <a:endParaRPr sz="2250">
              <a:latin typeface="Arial"/>
              <a:cs typeface="Arial"/>
            </a:endParaRPr>
          </a:p>
          <a:p>
            <a:pPr marL="297815" marR="6224905">
              <a:lnSpc>
                <a:spcPct val="158300"/>
              </a:lnSpc>
              <a:spcBef>
                <a:spcPts val="900"/>
              </a:spcBef>
            </a:pPr>
            <a:r>
              <a:rPr sz="2250" spc="-45" dirty="0">
                <a:latin typeface="Arial"/>
                <a:cs typeface="Arial"/>
              </a:rPr>
              <a:t>Mean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sample: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16.56 </a:t>
            </a:r>
            <a:r>
              <a:rPr sz="2250" spc="-130" dirty="0">
                <a:latin typeface="Arial"/>
                <a:cs typeface="Arial"/>
              </a:rPr>
              <a:t>SD</a:t>
            </a:r>
            <a:r>
              <a:rPr sz="2250" spc="-175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sample: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4.71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899" y="4121150"/>
            <a:ext cx="6849109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35" dirty="0">
                <a:latin typeface="Arial"/>
                <a:cs typeface="Arial"/>
              </a:rPr>
              <a:t>We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are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converting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into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b="1" spc="-75" dirty="0">
                <a:solidFill>
                  <a:srgbClr val="1C4189"/>
                </a:solidFill>
                <a:latin typeface="Arial"/>
                <a:cs typeface="Arial"/>
              </a:rPr>
              <a:t>standard</a:t>
            </a:r>
            <a:r>
              <a:rPr sz="225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55" dirty="0">
                <a:solidFill>
                  <a:srgbClr val="1C4189"/>
                </a:solidFill>
                <a:latin typeface="Arial"/>
                <a:cs typeface="Arial"/>
              </a:rPr>
              <a:t>deviation</a:t>
            </a:r>
            <a:r>
              <a:rPr sz="225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45" dirty="0">
                <a:solidFill>
                  <a:srgbClr val="1C4189"/>
                </a:solidFill>
                <a:latin typeface="Arial"/>
                <a:cs typeface="Arial"/>
              </a:rPr>
              <a:t>units.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3451" y="3230562"/>
            <a:ext cx="53594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Z</a:t>
            </a:r>
            <a:r>
              <a:rPr sz="2550" spc="355" dirty="0">
                <a:latin typeface="Times New Roman"/>
                <a:cs typeface="Times New Roman"/>
              </a:rPr>
              <a:t> </a:t>
            </a:r>
            <a:r>
              <a:rPr sz="2550" spc="-60" dirty="0">
                <a:latin typeface="Times New Roman"/>
                <a:cs typeface="Times New Roman"/>
              </a:rPr>
              <a:t>=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1959" y="3011487"/>
            <a:ext cx="93218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X</a:t>
            </a:r>
            <a:r>
              <a:rPr sz="2550" spc="20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−</a:t>
            </a:r>
            <a:r>
              <a:rPr sz="2550" spc="55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Times New Roman"/>
                <a:cs typeface="Times New Roman"/>
              </a:rPr>
              <a:t>M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9758" y="3459162"/>
            <a:ext cx="4457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25" dirty="0">
                <a:latin typeface="Times New Roman"/>
                <a:cs typeface="Times New Roman"/>
              </a:rPr>
              <a:t>SD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43674" y="3476613"/>
            <a:ext cx="942975" cy="19050"/>
          </a:xfrm>
          <a:custGeom>
            <a:avLst/>
            <a:gdLst/>
            <a:ahLst/>
            <a:cxnLst/>
            <a:rect l="l" t="t" r="r" b="b"/>
            <a:pathLst>
              <a:path w="942975" h="19050">
                <a:moveTo>
                  <a:pt x="942974" y="19049"/>
                </a:moveTo>
                <a:lnTo>
                  <a:pt x="0" y="19049"/>
                </a:lnTo>
                <a:lnTo>
                  <a:pt x="0" y="0"/>
                </a:lnTo>
                <a:lnTo>
                  <a:pt x="942974" y="0"/>
                </a:lnTo>
                <a:lnTo>
                  <a:pt x="942974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Z-</a:t>
            </a:r>
            <a:r>
              <a:rPr spc="-235" dirty="0"/>
              <a:t>scores</a:t>
            </a:r>
            <a:r>
              <a:rPr spc="-275" dirty="0"/>
              <a:t> </a:t>
            </a:r>
            <a:r>
              <a:rPr spc="80" dirty="0"/>
              <a:t>-</a:t>
            </a:r>
            <a:r>
              <a:rPr spc="-270" dirty="0"/>
              <a:t> </a:t>
            </a:r>
            <a:r>
              <a:rPr spc="-125" dirty="0"/>
              <a:t>what’s</a:t>
            </a:r>
            <a:r>
              <a:rPr spc="-270" dirty="0"/>
              <a:t> </a:t>
            </a:r>
            <a:r>
              <a:rPr spc="-285" dirty="0"/>
              <a:t>“unusual”?</a:t>
            </a:r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04964A4B-3706-2364-9789-496342E0A1F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924" y="1689088"/>
            <a:ext cx="95249" cy="9523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16F61E06-C865-CF4E-EC2A-CE09BA7AE901}"/>
              </a:ext>
            </a:extLst>
          </p:cNvPr>
          <p:cNvSpPr txBox="1"/>
          <p:nvPr/>
        </p:nvSpPr>
        <p:spPr>
          <a:xfrm>
            <a:off x="914400" y="1333500"/>
            <a:ext cx="4105910" cy="208280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250" spc="-45" dirty="0">
                <a:latin typeface="Arial"/>
                <a:cs typeface="Arial"/>
              </a:rPr>
              <a:t>Dracula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cat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from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our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sample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900"/>
              </a:spcBef>
            </a:pPr>
            <a:r>
              <a:rPr sz="2250" spc="-45" dirty="0">
                <a:latin typeface="Arial"/>
                <a:cs typeface="Arial"/>
              </a:rPr>
              <a:t>Dracula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only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spent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7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seconds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on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a </a:t>
            </a:r>
            <a:r>
              <a:rPr sz="2250" spc="-50" dirty="0">
                <a:latin typeface="Arial"/>
                <a:cs typeface="Arial"/>
              </a:rPr>
              <a:t>task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before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turning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his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owner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Dracula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unusual?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2E173F1D-79A6-56AB-34C5-1E220BDCCD0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924" y="2232013"/>
            <a:ext cx="95249" cy="95211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E11E92D8-6549-AD7C-EAB3-BC3BE2FFE70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924" y="3203563"/>
            <a:ext cx="95249" cy="95230"/>
          </a:xfrm>
          <a:prstGeom prst="rect">
            <a:avLst/>
          </a:prstGeom>
        </p:spPr>
      </p:pic>
      <p:pic>
        <p:nvPicPr>
          <p:cNvPr id="11" name="object 6">
            <a:extLst>
              <a:ext uri="{FF2B5EF4-FFF2-40B4-BE49-F238E27FC236}">
                <a16:creationId xmlns:a16="http://schemas.microsoft.com/office/drawing/2014/main" id="{17693BA7-0D3A-69EA-FB39-198C967AA65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66707" y="748780"/>
            <a:ext cx="6810374" cy="68103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Z-</a:t>
            </a:r>
            <a:r>
              <a:rPr spc="-235" dirty="0"/>
              <a:t>scores</a:t>
            </a:r>
            <a:r>
              <a:rPr spc="-275" dirty="0"/>
              <a:t> </a:t>
            </a:r>
            <a:r>
              <a:rPr spc="80" dirty="0"/>
              <a:t>-</a:t>
            </a:r>
            <a:r>
              <a:rPr spc="-270" dirty="0"/>
              <a:t> </a:t>
            </a:r>
            <a:r>
              <a:rPr spc="-125" dirty="0"/>
              <a:t>what’s</a:t>
            </a:r>
            <a:r>
              <a:rPr spc="-270" dirty="0"/>
              <a:t> </a:t>
            </a:r>
            <a:r>
              <a:rPr spc="-285" dirty="0"/>
              <a:t>“unusual”?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1035050"/>
            <a:ext cx="340741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0" dirty="0">
                <a:latin typeface="Arial"/>
                <a:cs typeface="Arial"/>
              </a:rPr>
              <a:t>Calculate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Dracula’s</a:t>
            </a:r>
            <a:r>
              <a:rPr sz="2250" spc="-114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Z-</a:t>
            </a:r>
            <a:r>
              <a:rPr sz="2250" spc="-40" dirty="0">
                <a:latin typeface="Arial"/>
                <a:cs typeface="Arial"/>
              </a:rPr>
              <a:t>score: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3659187"/>
            <a:ext cx="9154160" cy="11258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422265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Z</a:t>
            </a:r>
            <a:r>
              <a:rPr sz="2550" spc="34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=</a:t>
            </a:r>
            <a:r>
              <a:rPr sz="2550" spc="204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Times New Roman"/>
                <a:cs typeface="Times New Roman"/>
              </a:rPr>
              <a:t>−2.03</a:t>
            </a:r>
            <a:endParaRPr sz="2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50" spc="-70" dirty="0">
                <a:latin typeface="Arial"/>
                <a:cs typeface="Arial"/>
              </a:rPr>
              <a:t>Dracula’s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looking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latency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2.03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standard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deviations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b="1" spc="-80" dirty="0">
                <a:solidFill>
                  <a:srgbClr val="1C4189"/>
                </a:solidFill>
                <a:latin typeface="Arial"/>
                <a:cs typeface="Arial"/>
              </a:rPr>
              <a:t>smaller</a:t>
            </a:r>
            <a:r>
              <a:rPr sz="2250" b="1" spc="-15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than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mean.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73451" y="1830387"/>
            <a:ext cx="53594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Z</a:t>
            </a:r>
            <a:r>
              <a:rPr sz="2550" spc="355" dirty="0">
                <a:latin typeface="Times New Roman"/>
                <a:cs typeface="Times New Roman"/>
              </a:rPr>
              <a:t> </a:t>
            </a:r>
            <a:r>
              <a:rPr sz="2550" spc="-60" dirty="0">
                <a:latin typeface="Times New Roman"/>
                <a:cs typeface="Times New Roman"/>
              </a:rPr>
              <a:t>=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959" y="1611312"/>
            <a:ext cx="93218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X</a:t>
            </a:r>
            <a:r>
              <a:rPr sz="2550" spc="20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−</a:t>
            </a:r>
            <a:r>
              <a:rPr sz="2550" spc="55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Times New Roman"/>
                <a:cs typeface="Times New Roman"/>
              </a:rPr>
              <a:t>M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9758" y="2058987"/>
            <a:ext cx="4457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25" dirty="0">
                <a:latin typeface="Times New Roman"/>
                <a:cs typeface="Times New Roman"/>
              </a:rPr>
              <a:t>SD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43674" y="2076438"/>
            <a:ext cx="942975" cy="19050"/>
          </a:xfrm>
          <a:custGeom>
            <a:avLst/>
            <a:gdLst/>
            <a:ahLst/>
            <a:cxnLst/>
            <a:rect l="l" t="t" r="r" b="b"/>
            <a:pathLst>
              <a:path w="942975" h="19050">
                <a:moveTo>
                  <a:pt x="942974" y="19049"/>
                </a:moveTo>
                <a:lnTo>
                  <a:pt x="0" y="19049"/>
                </a:lnTo>
                <a:lnTo>
                  <a:pt x="0" y="0"/>
                </a:lnTo>
                <a:lnTo>
                  <a:pt x="942974" y="0"/>
                </a:lnTo>
                <a:lnTo>
                  <a:pt x="942974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73873" y="2811462"/>
            <a:ext cx="53594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Z</a:t>
            </a:r>
            <a:r>
              <a:rPr sz="2550" spc="355" dirty="0">
                <a:latin typeface="Times New Roman"/>
                <a:cs typeface="Times New Roman"/>
              </a:rPr>
              <a:t> </a:t>
            </a:r>
            <a:r>
              <a:rPr sz="2550" spc="-60" dirty="0">
                <a:latin typeface="Times New Roman"/>
                <a:cs typeface="Times New Roman"/>
              </a:rPr>
              <a:t>=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2380" y="2592387"/>
            <a:ext cx="128714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7</a:t>
            </a:r>
            <a:r>
              <a:rPr sz="2550" spc="5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−</a:t>
            </a:r>
            <a:r>
              <a:rPr sz="2550" spc="50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Times New Roman"/>
                <a:cs typeface="Times New Roman"/>
              </a:rPr>
              <a:t>16.56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14480" y="3040357"/>
            <a:ext cx="60071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20" dirty="0">
                <a:latin typeface="Times New Roman"/>
                <a:cs typeface="Times New Roman"/>
              </a:rPr>
              <a:t>4.71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3649" y="3057512"/>
            <a:ext cx="1343025" cy="19050"/>
          </a:xfrm>
          <a:custGeom>
            <a:avLst/>
            <a:gdLst/>
            <a:ahLst/>
            <a:cxnLst/>
            <a:rect l="l" t="t" r="r" b="b"/>
            <a:pathLst>
              <a:path w="1343025" h="19050">
                <a:moveTo>
                  <a:pt x="1343024" y="19049"/>
                </a:moveTo>
                <a:lnTo>
                  <a:pt x="0" y="19049"/>
                </a:lnTo>
                <a:lnTo>
                  <a:pt x="0" y="0"/>
                </a:lnTo>
                <a:lnTo>
                  <a:pt x="1343024" y="0"/>
                </a:lnTo>
                <a:lnTo>
                  <a:pt x="1343024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Z-</a:t>
            </a:r>
            <a:r>
              <a:rPr spc="-235" dirty="0"/>
              <a:t>scores</a:t>
            </a:r>
            <a:r>
              <a:rPr spc="-275" dirty="0"/>
              <a:t> </a:t>
            </a:r>
            <a:r>
              <a:rPr spc="80" dirty="0"/>
              <a:t>-</a:t>
            </a:r>
            <a:r>
              <a:rPr spc="-270" dirty="0"/>
              <a:t> </a:t>
            </a:r>
            <a:r>
              <a:rPr spc="-125" dirty="0"/>
              <a:t>what’s</a:t>
            </a:r>
            <a:r>
              <a:rPr spc="-270" dirty="0"/>
              <a:t> </a:t>
            </a:r>
            <a:r>
              <a:rPr spc="-285" dirty="0"/>
              <a:t>“unusual”?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1035050"/>
            <a:ext cx="578802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35" dirty="0">
                <a:latin typeface="Arial"/>
                <a:cs typeface="Arial"/>
              </a:rPr>
              <a:t>We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can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convert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whole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sample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into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Z-</a:t>
            </a:r>
            <a:r>
              <a:rPr sz="2250" spc="-50" dirty="0">
                <a:latin typeface="Arial"/>
                <a:cs typeface="Arial"/>
              </a:rPr>
              <a:t>scores: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950" y="1763791"/>
            <a:ext cx="5469254" cy="26285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9825" y="1763791"/>
            <a:ext cx="5469254" cy="26285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5657837"/>
            <a:ext cx="95249" cy="952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6200762"/>
            <a:ext cx="95249" cy="952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6899" y="4845050"/>
            <a:ext cx="10941050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75" dirty="0">
                <a:solidFill>
                  <a:srgbClr val="1C4189"/>
                </a:solidFill>
                <a:latin typeface="Arial"/>
                <a:cs typeface="Arial"/>
              </a:rPr>
              <a:t>Standardisation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shape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distribution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remains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40" dirty="0">
                <a:latin typeface="Arial"/>
                <a:cs typeface="Arial"/>
              </a:rPr>
              <a:t>same </a:t>
            </a:r>
            <a:r>
              <a:rPr sz="2250" dirty="0">
                <a:latin typeface="Arial"/>
                <a:cs typeface="Arial"/>
              </a:rPr>
              <a:t>but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mean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30" dirty="0">
                <a:latin typeface="Arial"/>
                <a:cs typeface="Arial"/>
              </a:rPr>
              <a:t>SD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change.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</a:pPr>
            <a:r>
              <a:rPr sz="2250" spc="-45" dirty="0">
                <a:latin typeface="Arial"/>
                <a:cs typeface="Arial"/>
              </a:rPr>
              <a:t>Mean</a:t>
            </a:r>
            <a:r>
              <a:rPr sz="2250" spc="-17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=</a:t>
            </a:r>
            <a:r>
              <a:rPr sz="2250" spc="-17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0</a:t>
            </a:r>
            <a:endParaRPr sz="22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1575"/>
              </a:spcBef>
            </a:pPr>
            <a:r>
              <a:rPr sz="2250" spc="-130" dirty="0">
                <a:latin typeface="Arial"/>
                <a:cs typeface="Arial"/>
              </a:rPr>
              <a:t>SD</a:t>
            </a:r>
            <a:r>
              <a:rPr sz="2250" spc="-19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=</a:t>
            </a:r>
            <a:r>
              <a:rPr sz="2250" spc="-18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1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Register</a:t>
            </a:r>
            <a:r>
              <a:rPr spc="-275" dirty="0"/>
              <a:t> </a:t>
            </a:r>
            <a:r>
              <a:rPr spc="-110" dirty="0"/>
              <a:t>your</a:t>
            </a:r>
            <a:r>
              <a:rPr spc="-265" dirty="0"/>
              <a:t> </a:t>
            </a:r>
            <a:r>
              <a:rPr spc="-90" dirty="0">
                <a:solidFill>
                  <a:srgbClr val="1C4189"/>
                </a:solidFill>
              </a:rPr>
              <a:t>Kahoot</a:t>
            </a:r>
            <a:r>
              <a:rPr spc="-265" dirty="0">
                <a:solidFill>
                  <a:srgbClr val="1C4189"/>
                </a:solidFill>
              </a:rPr>
              <a:t> </a:t>
            </a:r>
            <a:r>
              <a:rPr spc="-135" dirty="0"/>
              <a:t>username: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1035050"/>
            <a:ext cx="620268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60" dirty="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https://canvas.sussex.ac.uk/courses/35783/quizzes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9611" y="1751817"/>
            <a:ext cx="4677237" cy="15896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85"/>
              </a:spcBef>
            </a:pPr>
            <a:r>
              <a:rPr spc="25" dirty="0"/>
              <a:t>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Z-</a:t>
            </a:r>
            <a:r>
              <a:rPr spc="-235" dirty="0"/>
              <a:t>scores</a:t>
            </a:r>
            <a:r>
              <a:rPr spc="-275" dirty="0"/>
              <a:t> </a:t>
            </a:r>
            <a:r>
              <a:rPr spc="80" dirty="0"/>
              <a:t>-</a:t>
            </a:r>
            <a:r>
              <a:rPr spc="-270" dirty="0"/>
              <a:t> </a:t>
            </a:r>
            <a:r>
              <a:rPr spc="-125" dirty="0"/>
              <a:t>what’s</a:t>
            </a:r>
            <a:r>
              <a:rPr spc="-270" dirty="0"/>
              <a:t> </a:t>
            </a:r>
            <a:r>
              <a:rPr spc="-285" dirty="0"/>
              <a:t>“unusual”?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1035050"/>
            <a:ext cx="578802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35" dirty="0">
                <a:latin typeface="Arial"/>
                <a:cs typeface="Arial"/>
              </a:rPr>
              <a:t>We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can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convert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whole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sample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into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Z-</a:t>
            </a:r>
            <a:r>
              <a:rPr sz="2250" spc="-50" dirty="0">
                <a:latin typeface="Arial"/>
                <a:cs typeface="Arial"/>
              </a:rPr>
              <a:t>scores: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950" y="1763791"/>
            <a:ext cx="5469254" cy="26285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9825" y="1763791"/>
            <a:ext cx="5469254" cy="26285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5657837"/>
            <a:ext cx="95249" cy="952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6200762"/>
            <a:ext cx="95249" cy="952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174" y="6743686"/>
            <a:ext cx="95249" cy="9521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96899" y="4845050"/>
            <a:ext cx="6769100" cy="211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75" dirty="0">
                <a:solidFill>
                  <a:srgbClr val="1C4189"/>
                </a:solidFill>
                <a:latin typeface="Arial"/>
                <a:cs typeface="Arial"/>
              </a:rPr>
              <a:t>Standardisation</a:t>
            </a:r>
            <a:r>
              <a:rPr sz="2250" b="1" spc="-12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allows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us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work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with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probabilities: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</a:pPr>
            <a:r>
              <a:rPr sz="2250" spc="-55" dirty="0">
                <a:latin typeface="Arial"/>
                <a:cs typeface="Arial"/>
              </a:rPr>
              <a:t>~68%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will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75" dirty="0">
                <a:latin typeface="Arial"/>
                <a:cs typeface="Arial"/>
              </a:rPr>
              <a:t>be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within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Z-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50" dirty="0">
                <a:latin typeface="Arial"/>
                <a:cs typeface="Arial"/>
              </a:rPr>
              <a:t>1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+1</a:t>
            </a:r>
            <a:endParaRPr sz="22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1575"/>
              </a:spcBef>
            </a:pPr>
            <a:r>
              <a:rPr sz="2250" spc="-55" dirty="0">
                <a:latin typeface="Arial"/>
                <a:cs typeface="Arial"/>
              </a:rPr>
              <a:t>~95%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will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75" dirty="0">
                <a:latin typeface="Arial"/>
                <a:cs typeface="Arial"/>
              </a:rPr>
              <a:t>be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within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Z-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-1.96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+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1.96</a:t>
            </a:r>
            <a:endParaRPr sz="22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1575"/>
              </a:spcBef>
            </a:pPr>
            <a:r>
              <a:rPr sz="2250" spc="-55" dirty="0">
                <a:latin typeface="Arial"/>
                <a:cs typeface="Arial"/>
              </a:rPr>
              <a:t>~99%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will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75" dirty="0">
                <a:latin typeface="Arial"/>
                <a:cs typeface="Arial"/>
              </a:rPr>
              <a:t>be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within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Z-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-2.58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+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2.58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Z-</a:t>
            </a:r>
            <a:r>
              <a:rPr spc="-235" dirty="0"/>
              <a:t>scores</a:t>
            </a:r>
            <a:r>
              <a:rPr spc="-275" dirty="0"/>
              <a:t> </a:t>
            </a:r>
            <a:r>
              <a:rPr spc="80" dirty="0"/>
              <a:t>-</a:t>
            </a:r>
            <a:r>
              <a:rPr spc="-270" dirty="0"/>
              <a:t> </a:t>
            </a:r>
            <a:r>
              <a:rPr spc="-125" dirty="0"/>
              <a:t>what’s</a:t>
            </a:r>
            <a:r>
              <a:rPr spc="-270" dirty="0"/>
              <a:t> </a:t>
            </a:r>
            <a:r>
              <a:rPr spc="-285" dirty="0"/>
              <a:t>“unusual”?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1035050"/>
            <a:ext cx="578802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35" dirty="0">
                <a:latin typeface="Arial"/>
                <a:cs typeface="Arial"/>
              </a:rPr>
              <a:t>We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can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convert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whole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sample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into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Z-</a:t>
            </a:r>
            <a:r>
              <a:rPr sz="2250" spc="-50" dirty="0">
                <a:latin typeface="Arial"/>
                <a:cs typeface="Arial"/>
              </a:rPr>
              <a:t>scores: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950" y="1763791"/>
            <a:ext cx="5469254" cy="26285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9825" y="1763791"/>
            <a:ext cx="5469254" cy="26285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5657836"/>
            <a:ext cx="95249" cy="952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6200761"/>
            <a:ext cx="95249" cy="952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174" y="6743686"/>
            <a:ext cx="95249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96899" y="4845050"/>
            <a:ext cx="7272020" cy="211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75" dirty="0">
                <a:solidFill>
                  <a:srgbClr val="1C4189"/>
                </a:solidFill>
                <a:latin typeface="Arial"/>
                <a:cs typeface="Arial"/>
              </a:rPr>
              <a:t>Standardisation</a:t>
            </a:r>
            <a:r>
              <a:rPr sz="225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allows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comparisons: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</a:pPr>
            <a:r>
              <a:rPr sz="2250" spc="-70" dirty="0">
                <a:latin typeface="Arial"/>
                <a:cs typeface="Arial"/>
              </a:rPr>
              <a:t>Across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measurement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scales</a:t>
            </a:r>
            <a:endParaRPr sz="2250">
              <a:latin typeface="Arial"/>
              <a:cs typeface="Arial"/>
            </a:endParaRPr>
          </a:p>
          <a:p>
            <a:pPr marL="297815" marR="5080">
              <a:lnSpc>
                <a:spcPct val="158300"/>
              </a:lnSpc>
            </a:pPr>
            <a:r>
              <a:rPr sz="2250" spc="-40" dirty="0">
                <a:latin typeface="Arial"/>
                <a:cs typeface="Arial"/>
              </a:rPr>
              <a:t>Accounting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for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characteristics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normal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distribution </a:t>
            </a:r>
            <a:r>
              <a:rPr sz="2250" spc="60" dirty="0">
                <a:latin typeface="Arial"/>
                <a:cs typeface="Arial"/>
              </a:rPr>
              <a:t>With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reference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population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321050"/>
            <a:ext cx="463740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-85" dirty="0"/>
              <a:t>Critical</a:t>
            </a:r>
            <a:r>
              <a:rPr sz="5600" spc="-434" dirty="0"/>
              <a:t> </a:t>
            </a:r>
            <a:r>
              <a:rPr sz="5600" spc="-195" dirty="0"/>
              <a:t>Values</a:t>
            </a:r>
            <a:endParaRPr sz="5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Unusual</a:t>
            </a:r>
            <a:r>
              <a:rPr spc="-290" dirty="0"/>
              <a:t> </a:t>
            </a:r>
            <a:r>
              <a:rPr spc="-100" dirty="0"/>
              <a:t>in</a:t>
            </a:r>
            <a:r>
              <a:rPr spc="-285" dirty="0"/>
              <a:t> </a:t>
            </a:r>
            <a:r>
              <a:rPr spc="-130" dirty="0"/>
              <a:t>a</a:t>
            </a:r>
            <a:r>
              <a:rPr spc="-290" dirty="0"/>
              <a:t> </a:t>
            </a:r>
            <a:r>
              <a:rPr spc="-160" dirty="0"/>
              <a:t>population…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276336"/>
            <a:ext cx="95249" cy="952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1762111"/>
            <a:ext cx="95249" cy="9521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19174" y="2247886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174" y="2733661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9174" y="3219436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3705211"/>
            <a:ext cx="95249" cy="9521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96899" y="977900"/>
            <a:ext cx="1215707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1138555">
              <a:lnSpc>
                <a:spcPct val="141700"/>
              </a:lnSpc>
              <a:spcBef>
                <a:spcPts val="100"/>
              </a:spcBef>
            </a:pP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Problem: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we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don’t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know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what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population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looks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like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20" dirty="0">
                <a:latin typeface="Arial"/>
                <a:cs typeface="Arial"/>
              </a:rPr>
              <a:t>i.e.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what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mean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20" dirty="0">
                <a:latin typeface="Arial"/>
                <a:cs typeface="Arial"/>
              </a:rPr>
              <a:t>SD? </a:t>
            </a:r>
            <a:r>
              <a:rPr sz="2250" spc="-35" dirty="0">
                <a:latin typeface="Arial"/>
                <a:cs typeface="Arial"/>
              </a:rPr>
              <a:t>We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can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30" dirty="0">
                <a:latin typeface="Arial"/>
                <a:cs typeface="Arial"/>
              </a:rPr>
              <a:t>assume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b="1" spc="-75" dirty="0">
                <a:solidFill>
                  <a:srgbClr val="1C4189"/>
                </a:solidFill>
                <a:latin typeface="Arial"/>
                <a:cs typeface="Arial"/>
              </a:rPr>
              <a:t>standard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70" dirty="0">
                <a:solidFill>
                  <a:srgbClr val="1C4189"/>
                </a:solidFill>
                <a:latin typeface="Arial"/>
                <a:cs typeface="Arial"/>
              </a:rPr>
              <a:t>normal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5" dirty="0">
                <a:solidFill>
                  <a:srgbClr val="1C4189"/>
                </a:solidFill>
                <a:latin typeface="Arial"/>
                <a:cs typeface="Arial"/>
              </a:rPr>
              <a:t>population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distribution</a:t>
            </a:r>
            <a:endParaRPr sz="2250">
              <a:latin typeface="Arial"/>
              <a:cs typeface="Arial"/>
            </a:endParaRPr>
          </a:p>
          <a:p>
            <a:pPr marL="678815">
              <a:lnSpc>
                <a:spcPct val="100000"/>
              </a:lnSpc>
              <a:spcBef>
                <a:spcPts val="1125"/>
              </a:spcBef>
            </a:pPr>
            <a:r>
              <a:rPr sz="2250" spc="-70" dirty="0">
                <a:latin typeface="Arial"/>
                <a:cs typeface="Arial"/>
              </a:rPr>
              <a:t>Simplest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normal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distribution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spc="-130" dirty="0">
                <a:latin typeface="Arial"/>
                <a:cs typeface="Arial"/>
              </a:rPr>
              <a:t>makes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minimal</a:t>
            </a:r>
            <a:r>
              <a:rPr sz="2250" spc="-114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assumptions:</a:t>
            </a:r>
            <a:endParaRPr sz="2250">
              <a:latin typeface="Arial"/>
              <a:cs typeface="Arial"/>
            </a:endParaRPr>
          </a:p>
          <a:p>
            <a:pPr marL="678815">
              <a:lnSpc>
                <a:spcPct val="100000"/>
              </a:lnSpc>
              <a:spcBef>
                <a:spcPts val="825"/>
              </a:spcBef>
            </a:pPr>
            <a:r>
              <a:rPr sz="2550" spc="65" dirty="0">
                <a:latin typeface="Times New Roman"/>
                <a:cs typeface="Times New Roman"/>
              </a:rPr>
              <a:t>μ</a:t>
            </a:r>
            <a:r>
              <a:rPr sz="2550" spc="-190" dirty="0">
                <a:latin typeface="Times New Roman"/>
                <a:cs typeface="Times New Roman"/>
              </a:rPr>
              <a:t> </a:t>
            </a:r>
            <a:r>
              <a:rPr sz="2250" spc="-20" dirty="0">
                <a:latin typeface="Arial"/>
                <a:cs typeface="Arial"/>
              </a:rPr>
              <a:t>=</a:t>
            </a:r>
            <a:r>
              <a:rPr sz="2250" spc="-175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0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(population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mean)</a:t>
            </a:r>
            <a:endParaRPr sz="2250">
              <a:latin typeface="Arial"/>
              <a:cs typeface="Arial"/>
            </a:endParaRPr>
          </a:p>
          <a:p>
            <a:pPr marL="678815">
              <a:lnSpc>
                <a:spcPct val="100000"/>
              </a:lnSpc>
              <a:spcBef>
                <a:spcPts val="765"/>
              </a:spcBef>
            </a:pPr>
            <a:r>
              <a:rPr sz="2550" spc="55" dirty="0">
                <a:latin typeface="Times New Roman"/>
                <a:cs typeface="Times New Roman"/>
              </a:rPr>
              <a:t>σ</a:t>
            </a:r>
            <a:r>
              <a:rPr sz="2550" spc="-120" dirty="0">
                <a:latin typeface="Times New Roman"/>
                <a:cs typeface="Times New Roman"/>
              </a:rPr>
              <a:t> </a:t>
            </a:r>
            <a:r>
              <a:rPr sz="2250" spc="-20" dirty="0">
                <a:latin typeface="Arial"/>
                <a:cs typeface="Arial"/>
              </a:rPr>
              <a:t>=</a:t>
            </a:r>
            <a:r>
              <a:rPr sz="2250" spc="-175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1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(population</a:t>
            </a:r>
            <a:r>
              <a:rPr sz="2250" spc="-17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SD)</a:t>
            </a:r>
            <a:endParaRPr sz="2250">
              <a:latin typeface="Arial"/>
              <a:cs typeface="Arial"/>
            </a:endParaRPr>
          </a:p>
          <a:p>
            <a:pPr marL="297815" marR="5080">
              <a:lnSpc>
                <a:spcPct val="108300"/>
              </a:lnSpc>
              <a:spcBef>
                <a:spcPts val="840"/>
              </a:spcBef>
            </a:pPr>
            <a:r>
              <a:rPr sz="2250" spc="-70" dirty="0">
                <a:latin typeface="Arial"/>
                <a:cs typeface="Arial"/>
              </a:rPr>
              <a:t>A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distribution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Z-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from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sample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can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75" dirty="0">
                <a:latin typeface="Arial"/>
                <a:cs typeface="Arial"/>
              </a:rPr>
              <a:t>be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(1)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compared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against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standard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normal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population </a:t>
            </a:r>
            <a:r>
              <a:rPr sz="2250" dirty="0">
                <a:latin typeface="Arial"/>
                <a:cs typeface="Arial"/>
              </a:rPr>
              <a:t>distribution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(2)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calculate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probability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score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based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on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standard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deviation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expectations.</a:t>
            </a:r>
            <a:endParaRPr sz="2250">
              <a:latin typeface="Arial"/>
              <a:cs typeface="Arial"/>
            </a:endParaRPr>
          </a:p>
          <a:p>
            <a:pPr marL="12700" marR="798195">
              <a:lnSpc>
                <a:spcPct val="125000"/>
              </a:lnSpc>
              <a:spcBef>
                <a:spcPts val="2250"/>
              </a:spcBef>
            </a:pPr>
            <a:r>
              <a:rPr sz="2250" spc="-65" dirty="0">
                <a:latin typeface="Arial"/>
                <a:cs typeface="Arial"/>
              </a:rPr>
              <a:t>This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allows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us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quantify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b="1" spc="-25" dirty="0">
                <a:solidFill>
                  <a:srgbClr val="1C4189"/>
                </a:solidFill>
                <a:latin typeface="Arial"/>
                <a:cs typeface="Arial"/>
              </a:rPr>
              <a:t>whether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0" dirty="0">
                <a:solidFill>
                  <a:srgbClr val="1C4189"/>
                </a:solidFill>
                <a:latin typeface="Arial"/>
                <a:cs typeface="Arial"/>
              </a:rPr>
              <a:t>something</a:t>
            </a:r>
            <a:r>
              <a:rPr sz="2250" b="1" spc="-15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“unusual”</a:t>
            </a:r>
            <a:r>
              <a:rPr sz="2250" b="1" spc="-15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40" dirty="0">
                <a:solidFill>
                  <a:srgbClr val="1C4189"/>
                </a:solidFill>
                <a:latin typeface="Arial"/>
                <a:cs typeface="Arial"/>
              </a:rPr>
              <a:t>or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35" dirty="0">
                <a:solidFill>
                  <a:srgbClr val="1C4189"/>
                </a:solidFill>
                <a:latin typeface="Arial"/>
                <a:cs typeface="Arial"/>
              </a:rPr>
              <a:t>“surprising”</a:t>
            </a:r>
            <a:r>
              <a:rPr sz="2250" b="1" spc="-15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with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reference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the </a:t>
            </a:r>
            <a:r>
              <a:rPr sz="2250" spc="-10" dirty="0">
                <a:latin typeface="Arial"/>
                <a:cs typeface="Arial"/>
              </a:rPr>
              <a:t>population.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4927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Is</a:t>
            </a:r>
            <a:r>
              <a:rPr spc="-275" dirty="0"/>
              <a:t> </a:t>
            </a:r>
            <a:r>
              <a:rPr spc="-100" dirty="0"/>
              <a:t>Dracula</a:t>
            </a:r>
            <a:r>
              <a:rPr spc="-275" dirty="0"/>
              <a:t> </a:t>
            </a:r>
            <a:r>
              <a:rPr spc="-130" dirty="0"/>
              <a:t>a</a:t>
            </a:r>
            <a:r>
              <a:rPr spc="-275" dirty="0"/>
              <a:t> </a:t>
            </a:r>
            <a:r>
              <a:rPr spc="-145" dirty="0"/>
              <a:t>strange</a:t>
            </a:r>
            <a:r>
              <a:rPr spc="-270" dirty="0"/>
              <a:t> </a:t>
            </a:r>
            <a:r>
              <a:rPr spc="-180" dirty="0"/>
              <a:t>cat?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5234" y="977900"/>
            <a:ext cx="6939915" cy="148272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288925" indent="-276225">
              <a:lnSpc>
                <a:spcPct val="100000"/>
              </a:lnSpc>
              <a:spcBef>
                <a:spcPts val="1225"/>
              </a:spcBef>
              <a:buAutoNum type="arabicPeriod"/>
              <a:tabLst>
                <a:tab pos="288925" algn="l"/>
              </a:tabLst>
            </a:pPr>
            <a:r>
              <a:rPr sz="2250" spc="-110" dirty="0">
                <a:latin typeface="Arial"/>
                <a:cs typeface="Arial"/>
              </a:rPr>
              <a:t>Place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Dracula’s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score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on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standard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normal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distribution</a:t>
            </a:r>
            <a:endParaRPr sz="2250">
              <a:latin typeface="Arial"/>
              <a:cs typeface="Arial"/>
            </a:endParaRPr>
          </a:p>
          <a:p>
            <a:pPr marL="288925" indent="-276225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288925" algn="l"/>
              </a:tabLst>
            </a:pPr>
            <a:r>
              <a:rPr sz="2250" dirty="0">
                <a:latin typeface="Arial"/>
                <a:cs typeface="Arial"/>
              </a:rPr>
              <a:t>Workout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probability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shaded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area</a:t>
            </a:r>
            <a:endParaRPr sz="2250">
              <a:latin typeface="Arial"/>
              <a:cs typeface="Arial"/>
            </a:endParaRPr>
          </a:p>
          <a:p>
            <a:pPr marL="288925" indent="-276225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288925" algn="l"/>
              </a:tabLst>
            </a:pPr>
            <a:r>
              <a:rPr sz="2250" spc="-60" dirty="0">
                <a:latin typeface="Arial"/>
                <a:cs typeface="Arial"/>
              </a:rPr>
              <a:t>Compare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against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some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defined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“unusualnes”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cut-</a:t>
            </a:r>
            <a:r>
              <a:rPr sz="2250" spc="25" dirty="0">
                <a:latin typeface="Arial"/>
                <a:cs typeface="Arial"/>
              </a:rPr>
              <a:t>off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320675"/>
            <a:ext cx="4927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003B49"/>
                </a:solidFill>
                <a:latin typeface="Arial"/>
                <a:cs typeface="Arial"/>
              </a:rPr>
              <a:t>Is</a:t>
            </a:r>
            <a:r>
              <a:rPr sz="3600" b="1" spc="-275" dirty="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sz="3600" b="1" spc="-100" dirty="0">
                <a:solidFill>
                  <a:srgbClr val="003B49"/>
                </a:solidFill>
                <a:latin typeface="Arial"/>
                <a:cs typeface="Arial"/>
              </a:rPr>
              <a:t>Dracula</a:t>
            </a:r>
            <a:r>
              <a:rPr sz="3600" b="1" spc="-275" dirty="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sz="3600" b="1" spc="-130" dirty="0">
                <a:solidFill>
                  <a:srgbClr val="003B49"/>
                </a:solidFill>
                <a:latin typeface="Arial"/>
                <a:cs typeface="Arial"/>
              </a:rPr>
              <a:t>a</a:t>
            </a:r>
            <a:r>
              <a:rPr sz="3600" b="1" spc="-275" dirty="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sz="3600" b="1" spc="-145" dirty="0">
                <a:solidFill>
                  <a:srgbClr val="003B49"/>
                </a:solidFill>
                <a:latin typeface="Arial"/>
                <a:cs typeface="Arial"/>
              </a:rPr>
              <a:t>strange</a:t>
            </a:r>
            <a:r>
              <a:rPr sz="3600" b="1" spc="-270" dirty="0">
                <a:solidFill>
                  <a:srgbClr val="003B49"/>
                </a:solidFill>
                <a:latin typeface="Arial"/>
                <a:cs typeface="Arial"/>
              </a:rPr>
              <a:t> </a:t>
            </a:r>
            <a:r>
              <a:rPr sz="3600" b="1" spc="-180" dirty="0">
                <a:solidFill>
                  <a:srgbClr val="003B49"/>
                </a:solidFill>
                <a:latin typeface="Arial"/>
                <a:cs typeface="Arial"/>
              </a:rPr>
              <a:t>cat?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234" y="1120775"/>
            <a:ext cx="693991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75" dirty="0">
                <a:latin typeface="Arial"/>
                <a:cs typeface="Arial"/>
              </a:rPr>
              <a:t>1.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Place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Dracula’s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score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on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standard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normal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distribution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966912"/>
            <a:ext cx="8834437" cy="42624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18770"/>
            <a:ext cx="4437380" cy="519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130" dirty="0"/>
              <a:t>Is</a:t>
            </a:r>
            <a:r>
              <a:rPr sz="3200" spc="-240" dirty="0"/>
              <a:t> </a:t>
            </a:r>
            <a:r>
              <a:rPr sz="3200" spc="-70" dirty="0"/>
              <a:t>Dracula</a:t>
            </a:r>
            <a:r>
              <a:rPr sz="3200" spc="-235" dirty="0"/>
              <a:t> </a:t>
            </a:r>
            <a:r>
              <a:rPr sz="3200" spc="-95" dirty="0"/>
              <a:t>a</a:t>
            </a:r>
            <a:r>
              <a:rPr sz="3200" spc="-240" dirty="0"/>
              <a:t> </a:t>
            </a:r>
            <a:r>
              <a:rPr sz="3200" spc="-110" dirty="0"/>
              <a:t>strange</a:t>
            </a:r>
            <a:r>
              <a:rPr sz="3200" spc="-235" dirty="0"/>
              <a:t> </a:t>
            </a:r>
            <a:r>
              <a:rPr sz="3200" spc="-140" dirty="0"/>
              <a:t>cat?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4341" y="1054100"/>
            <a:ext cx="495681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60" dirty="0">
                <a:latin typeface="Arial"/>
                <a:cs typeface="Arial"/>
              </a:rPr>
              <a:t>2.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Workout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probability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shaded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area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6962760"/>
            <a:ext cx="85725" cy="856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4075" y="6826250"/>
            <a:ext cx="988187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00" dirty="0">
                <a:solidFill>
                  <a:srgbClr val="1C4189"/>
                </a:solidFill>
                <a:latin typeface="Arial"/>
                <a:cs typeface="Arial"/>
              </a:rPr>
              <a:t>Shaded</a:t>
            </a:r>
            <a:r>
              <a:rPr sz="2000" b="1" spc="-10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b="1" spc="-45" dirty="0">
                <a:solidFill>
                  <a:srgbClr val="1C4189"/>
                </a:solidFill>
                <a:latin typeface="Arial"/>
                <a:cs typeface="Arial"/>
              </a:rPr>
              <a:t>area</a:t>
            </a:r>
            <a:r>
              <a:rPr sz="2000" spc="-45" dirty="0">
                <a:latin typeface="Arial"/>
                <a:cs typeface="Arial"/>
              </a:rPr>
              <a:t>: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proportion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cat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population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spend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b="1" spc="-45" dirty="0">
                <a:solidFill>
                  <a:srgbClr val="1C4189"/>
                </a:solidFill>
                <a:latin typeface="Arial"/>
                <a:cs typeface="Arial"/>
              </a:rPr>
              <a:t>more</a:t>
            </a:r>
            <a:r>
              <a:rPr sz="2000" b="1" spc="-10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time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40" dirty="0">
                <a:latin typeface="Arial"/>
                <a:cs typeface="Arial"/>
              </a:rPr>
              <a:t>a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task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than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Dracula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1843087"/>
            <a:ext cx="8834437" cy="426243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Is</a:t>
            </a:r>
            <a:r>
              <a:rPr spc="-275" dirty="0"/>
              <a:t> </a:t>
            </a:r>
            <a:r>
              <a:rPr spc="-100" dirty="0"/>
              <a:t>Dracula</a:t>
            </a:r>
            <a:r>
              <a:rPr spc="-275" dirty="0"/>
              <a:t> </a:t>
            </a:r>
            <a:r>
              <a:rPr spc="-130" dirty="0"/>
              <a:t>a</a:t>
            </a:r>
            <a:r>
              <a:rPr spc="-270" dirty="0"/>
              <a:t> </a:t>
            </a:r>
            <a:r>
              <a:rPr spc="-145" dirty="0"/>
              <a:t>strange</a:t>
            </a:r>
            <a:r>
              <a:rPr spc="-275" dirty="0"/>
              <a:t> </a:t>
            </a:r>
            <a:r>
              <a:rPr spc="-240" dirty="0"/>
              <a:t>cat?</a:t>
            </a:r>
            <a:r>
              <a:rPr spc="-275" dirty="0"/>
              <a:t> </a:t>
            </a:r>
            <a:r>
              <a:rPr spc="-65" dirty="0"/>
              <a:t>Working</a:t>
            </a:r>
            <a:r>
              <a:rPr spc="-270" dirty="0"/>
              <a:t> </a:t>
            </a:r>
            <a:r>
              <a:rPr spc="-45" dirty="0"/>
              <a:t>out</a:t>
            </a:r>
            <a:r>
              <a:rPr spc="-275" dirty="0"/>
              <a:t> </a:t>
            </a:r>
            <a:r>
              <a:rPr spc="-65" dirty="0"/>
              <a:t>probabilities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1120775"/>
            <a:ext cx="1178623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z="2250" spc="-75" dirty="0">
                <a:latin typeface="Arial"/>
                <a:cs typeface="Arial"/>
              </a:rPr>
              <a:t>2.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Workout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probability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35" dirty="0">
                <a:latin typeface="Arial"/>
                <a:cs typeface="Arial"/>
              </a:rPr>
              <a:t> </a:t>
            </a:r>
            <a:r>
              <a:rPr sz="2250" spc="-95" dirty="0">
                <a:latin typeface="Arial"/>
                <a:cs typeface="Arial"/>
              </a:rPr>
              <a:t>shaded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area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2250"/>
              </a:spcBef>
            </a:pP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Option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0" dirty="0">
                <a:solidFill>
                  <a:srgbClr val="1C4189"/>
                </a:solidFill>
                <a:latin typeface="Arial"/>
                <a:cs typeface="Arial"/>
              </a:rPr>
              <a:t>1:</a:t>
            </a:r>
            <a:r>
              <a:rPr sz="2250" b="1" spc="-15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90" dirty="0">
                <a:latin typeface="Arial"/>
                <a:cs typeface="Arial"/>
              </a:rPr>
              <a:t>Use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“</a:t>
            </a:r>
            <a:r>
              <a:rPr sz="2250" i="1" spc="-35" dirty="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Z</a:t>
            </a:r>
            <a:r>
              <a:rPr sz="2250" spc="-35" dirty="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-</a:t>
            </a:r>
            <a:r>
              <a:rPr sz="2250" spc="-40" dirty="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table</a:t>
            </a:r>
            <a:r>
              <a:rPr sz="2250" spc="-40" dirty="0">
                <a:latin typeface="Arial"/>
                <a:cs typeface="Arial"/>
              </a:rPr>
              <a:t>”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ancient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tablets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from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1800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BC.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Pre-</a:t>
            </a:r>
            <a:r>
              <a:rPr sz="2250" spc="-55" dirty="0">
                <a:latin typeface="Arial"/>
                <a:cs typeface="Arial"/>
              </a:rPr>
              <a:t>calculated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printed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special </a:t>
            </a:r>
            <a:r>
              <a:rPr sz="2250" spc="-65" dirty="0">
                <a:latin typeface="Arial"/>
                <a:cs typeface="Arial"/>
              </a:rPr>
              <a:t>books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or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at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end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textbooks.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4350" y="2895599"/>
            <a:ext cx="4762499" cy="4162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9599" y="1009650"/>
          <a:ext cx="12332335" cy="3815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3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4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9270">
                <a:tc gridSpan="10">
                  <a:txBody>
                    <a:bodyPr/>
                    <a:lstStyle/>
                    <a:p>
                      <a:pPr marL="4149725" marR="5778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25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50" spc="-25" dirty="0">
                          <a:latin typeface="Arial"/>
                          <a:cs typeface="Arial"/>
                        </a:rPr>
                        <a:t>table</a:t>
                      </a:r>
                      <a:r>
                        <a:rPr sz="22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5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2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50" spc="-10" dirty="0">
                          <a:latin typeface="Arial"/>
                          <a:cs typeface="Arial"/>
                        </a:rPr>
                        <a:t>probabilities</a:t>
                      </a:r>
                      <a:r>
                        <a:rPr sz="22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50" spc="-80" dirty="0">
                          <a:latin typeface="Arial"/>
                          <a:cs typeface="Arial"/>
                        </a:rPr>
                        <a:t>associated</a:t>
                      </a:r>
                      <a:r>
                        <a:rPr sz="225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5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225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50" spc="-35" dirty="0">
                          <a:latin typeface="Arial"/>
                          <a:cs typeface="Arial"/>
                        </a:rPr>
                        <a:t>Z-</a:t>
                      </a:r>
                      <a:r>
                        <a:rPr sz="2250" spc="-10" dirty="0">
                          <a:latin typeface="Arial"/>
                          <a:cs typeface="Arial"/>
                        </a:rPr>
                        <a:t>scores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9525">
                      <a:solidFill>
                        <a:srgbClr val="DDDDDD"/>
                      </a:solidFill>
                      <a:prstDash val="solid"/>
                    </a:lnL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665">
                <a:tc gridSpan="2">
                  <a:txBody>
                    <a:bodyPr/>
                    <a:lstStyle/>
                    <a:p>
                      <a:pPr marL="131826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9525">
                      <a:solidFill>
                        <a:srgbClr val="DDDDDD"/>
                      </a:solidFill>
                      <a:prstDash val="solid"/>
                    </a:lnL>
                    <a:solidFill>
                      <a:srgbClr val="00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0.01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0.03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0.04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0.05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0.06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0.07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R w="9525">
                      <a:solidFill>
                        <a:srgbClr val="DDDDDD"/>
                      </a:solidFill>
                      <a:prstDash val="solid"/>
                    </a:lnR>
                    <a:solidFill>
                      <a:srgbClr val="00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9525">
                      <a:solidFill>
                        <a:srgbClr val="DDDDDD"/>
                      </a:solidFill>
                      <a:prstDash val="solid"/>
                    </a:lnL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0.50000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0.50399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0.50798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0.51197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0.51595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0.51994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0.52392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0.52790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0.531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R w="9525">
                      <a:solidFill>
                        <a:srgbClr val="DDDDDD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0.1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9525">
                      <a:solidFill>
                        <a:srgbClr val="DDDDDD"/>
                      </a:solidFill>
                      <a:prstDash val="solid"/>
                    </a:lnL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0.53983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0.54380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0.54776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0.55172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0.55567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0.55962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0.56356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0.56749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0.571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9525">
                      <a:solidFill>
                        <a:srgbClr val="DDDDDD"/>
                      </a:solidFill>
                      <a:prstDash val="solid"/>
                    </a:lnL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0.57926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0.58317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0.58706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0.59095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0.59483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0.59871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0.60257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0.60642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0.610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9525">
                      <a:solidFill>
                        <a:srgbClr val="DDDDDD"/>
                      </a:solidFill>
                      <a:prstDash val="solid"/>
                    </a:lnL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0.61791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0.62172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0.62552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0.62930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0.63307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0.63683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0.64058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0.64431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0.648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9525">
                      <a:solidFill>
                        <a:srgbClr val="DDDDDD"/>
                      </a:solidFill>
                      <a:prstDash val="solid"/>
                    </a:lnL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0.65542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0.65910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0.66276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0.66640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0.67003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0.67364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0.67724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0.68082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0.684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algn="ctr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9525">
                      <a:solidFill>
                        <a:srgbClr val="DDDDDD"/>
                      </a:solidFill>
                      <a:prstDash val="solid"/>
                    </a:lnL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008B8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0.69146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0.69497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0.69847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0.70194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0.70540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0.70884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0.71226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spc="-10" dirty="0">
                          <a:latin typeface="Arial"/>
                          <a:cs typeface="Arial"/>
                        </a:rPr>
                        <a:t>0.71566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 marR="57785">
                        <a:lnSpc>
                          <a:spcPts val="2035"/>
                        </a:lnSpc>
                        <a:spcBef>
                          <a:spcPts val="560"/>
                        </a:spcBef>
                      </a:pPr>
                      <a:r>
                        <a:rPr sz="2250" spc="-20" dirty="0">
                          <a:latin typeface="Arial"/>
                          <a:cs typeface="Arial"/>
                        </a:rPr>
                        <a:t>0.71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3709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Option</a:t>
            </a:r>
            <a:r>
              <a:rPr spc="-285" dirty="0"/>
              <a:t> </a:t>
            </a:r>
            <a:r>
              <a:rPr spc="-95" dirty="0"/>
              <a:t>1:</a:t>
            </a:r>
            <a:r>
              <a:rPr spc="-280" dirty="0"/>
              <a:t> </a:t>
            </a:r>
            <a:r>
              <a:rPr spc="-10" dirty="0"/>
              <a:t>Z-</a:t>
            </a:r>
            <a:r>
              <a:rPr spc="-85" dirty="0"/>
              <a:t>tables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3709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Option</a:t>
            </a:r>
            <a:r>
              <a:rPr spc="-285" dirty="0"/>
              <a:t> </a:t>
            </a:r>
            <a:r>
              <a:rPr spc="-95" dirty="0"/>
              <a:t>1:</a:t>
            </a:r>
            <a:r>
              <a:rPr spc="-280" dirty="0"/>
              <a:t> </a:t>
            </a:r>
            <a:r>
              <a:rPr spc="-10" dirty="0"/>
              <a:t>Z-</a:t>
            </a:r>
            <a:r>
              <a:rPr spc="-85" dirty="0"/>
              <a:t>tables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5303" y="2225675"/>
            <a:ext cx="108077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35" dirty="0">
                <a:latin typeface="Arial"/>
                <a:cs typeface="Arial"/>
              </a:rPr>
              <a:t>Z-</a:t>
            </a:r>
            <a:r>
              <a:rPr sz="2250" spc="-65" dirty="0">
                <a:latin typeface="Arial"/>
                <a:cs typeface="Arial"/>
              </a:rPr>
              <a:t>scores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5949" y="2666984"/>
            <a:ext cx="2019300" cy="495300"/>
          </a:xfrm>
          <a:prstGeom prst="rect">
            <a:avLst/>
          </a:prstGeom>
          <a:solidFill>
            <a:srgbClr val="008B8B"/>
          </a:solidFill>
        </p:spPr>
        <p:txBody>
          <a:bodyPr vert="horz" wrap="square" lIns="0" tIns="66675" rIns="0" bIns="0" rtlCol="0">
            <a:spAutoFit/>
          </a:bodyPr>
          <a:lstStyle/>
          <a:p>
            <a:pPr marL="1313815">
              <a:lnSpc>
                <a:spcPct val="100000"/>
              </a:lnSpc>
              <a:spcBef>
                <a:spcPts val="525"/>
              </a:spcBef>
            </a:pPr>
            <a:r>
              <a:rPr sz="2250" b="1" spc="-20" dirty="0">
                <a:solidFill>
                  <a:srgbClr val="FFFFFF"/>
                </a:solidFill>
                <a:latin typeface="Arial"/>
                <a:cs typeface="Arial"/>
              </a:rPr>
              <a:t>0.04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5949" y="3162284"/>
            <a:ext cx="685800" cy="485775"/>
          </a:xfrm>
          <a:prstGeom prst="rect">
            <a:avLst/>
          </a:prstGeom>
          <a:solidFill>
            <a:srgbClr val="008B8B"/>
          </a:solidFill>
        </p:spPr>
        <p:txBody>
          <a:bodyPr vert="horz" wrap="square" lIns="0" tIns="6667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525"/>
              </a:spcBef>
            </a:pPr>
            <a:r>
              <a:rPr sz="2250" b="1" spc="-25" dirty="0">
                <a:solidFill>
                  <a:srgbClr val="FFFFFF"/>
                </a:solidFill>
                <a:latin typeface="Arial"/>
                <a:cs typeface="Arial"/>
              </a:rPr>
              <a:t>2.0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8204" y="3216275"/>
            <a:ext cx="107632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0" dirty="0">
                <a:latin typeface="Arial"/>
                <a:cs typeface="Arial"/>
              </a:rPr>
              <a:t>0.97932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4189" y="1296987"/>
            <a:ext cx="53594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Z</a:t>
            </a:r>
            <a:r>
              <a:rPr sz="2550" spc="355" dirty="0">
                <a:latin typeface="Times New Roman"/>
                <a:cs typeface="Times New Roman"/>
              </a:rPr>
              <a:t> </a:t>
            </a:r>
            <a:r>
              <a:rPr sz="2550" spc="-60" dirty="0">
                <a:latin typeface="Times New Roman"/>
                <a:cs typeface="Times New Roman"/>
              </a:rPr>
              <a:t>=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1757" y="1296987"/>
            <a:ext cx="21082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20" dirty="0">
                <a:latin typeface="Times New Roman"/>
                <a:cs typeface="Times New Roman"/>
              </a:rPr>
              <a:t>=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7460" y="1296987"/>
            <a:ext cx="107696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=</a:t>
            </a:r>
            <a:r>
              <a:rPr sz="2550" spc="195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Times New Roman"/>
                <a:cs typeface="Times New Roman"/>
              </a:rPr>
              <a:t>−2.04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7934" y="1077912"/>
            <a:ext cx="13982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X</a:t>
            </a:r>
            <a:r>
              <a:rPr sz="2550" spc="20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−</a:t>
            </a:r>
            <a:r>
              <a:rPr sz="2550" spc="55" dirty="0">
                <a:latin typeface="Times New Roman"/>
                <a:cs typeface="Times New Roman"/>
              </a:rPr>
              <a:t> </a:t>
            </a:r>
            <a:r>
              <a:rPr sz="2550" spc="-20" dirty="0">
                <a:latin typeface="Times New Roman"/>
                <a:cs typeface="Times New Roman"/>
              </a:rPr>
              <a:t>Mean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3858" y="1525587"/>
            <a:ext cx="4457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25" dirty="0">
                <a:latin typeface="Times New Roman"/>
                <a:cs typeface="Times New Roman"/>
              </a:rPr>
              <a:t>SD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19649" y="1543035"/>
            <a:ext cx="1409700" cy="19050"/>
          </a:xfrm>
          <a:custGeom>
            <a:avLst/>
            <a:gdLst/>
            <a:ahLst/>
            <a:cxnLst/>
            <a:rect l="l" t="t" r="r" b="b"/>
            <a:pathLst>
              <a:path w="1409700" h="19050">
                <a:moveTo>
                  <a:pt x="1409699" y="19049"/>
                </a:moveTo>
                <a:lnTo>
                  <a:pt x="0" y="19049"/>
                </a:lnTo>
                <a:lnTo>
                  <a:pt x="0" y="0"/>
                </a:lnTo>
                <a:lnTo>
                  <a:pt x="1409699" y="0"/>
                </a:lnTo>
                <a:lnTo>
                  <a:pt x="1409699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15075" y="1077912"/>
            <a:ext cx="128714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latin typeface="Times New Roman"/>
                <a:cs typeface="Times New Roman"/>
              </a:rPr>
              <a:t>7</a:t>
            </a:r>
            <a:r>
              <a:rPr sz="2550" spc="5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−</a:t>
            </a:r>
            <a:r>
              <a:rPr sz="2550" spc="50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Times New Roman"/>
                <a:cs typeface="Times New Roman"/>
              </a:rPr>
              <a:t>16.56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77174" y="1525882"/>
            <a:ext cx="60071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20" dirty="0">
                <a:latin typeface="Times New Roman"/>
                <a:cs typeface="Times New Roman"/>
              </a:rPr>
              <a:t>4.71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05599" y="1543035"/>
            <a:ext cx="1343025" cy="19050"/>
          </a:xfrm>
          <a:custGeom>
            <a:avLst/>
            <a:gdLst/>
            <a:ahLst/>
            <a:cxnLst/>
            <a:rect l="l" t="t" r="r" b="b"/>
            <a:pathLst>
              <a:path w="1343025" h="19050">
                <a:moveTo>
                  <a:pt x="1343024" y="19049"/>
                </a:moveTo>
                <a:lnTo>
                  <a:pt x="0" y="19049"/>
                </a:lnTo>
                <a:lnTo>
                  <a:pt x="0" y="0"/>
                </a:lnTo>
                <a:lnTo>
                  <a:pt x="1343024" y="0"/>
                </a:lnTo>
                <a:lnTo>
                  <a:pt x="1343024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The</a:t>
            </a:r>
            <a:r>
              <a:rPr spc="-285" dirty="0"/>
              <a:t> </a:t>
            </a:r>
            <a:r>
              <a:rPr spc="-95" dirty="0"/>
              <a:t>R-</a:t>
            </a:r>
            <a:r>
              <a:rPr spc="-120" dirty="0"/>
              <a:t>Helpdesk</a:t>
            </a:r>
            <a:r>
              <a:rPr spc="-285" dirty="0"/>
              <a:t> </a:t>
            </a:r>
            <a:r>
              <a:rPr spc="-245" dirty="0"/>
              <a:t>is</a:t>
            </a:r>
            <a:r>
              <a:rPr spc="-285" dirty="0"/>
              <a:t> </a:t>
            </a:r>
            <a:r>
              <a:rPr spc="-170" dirty="0"/>
              <a:t>up</a:t>
            </a:r>
            <a:r>
              <a:rPr spc="-285" dirty="0"/>
              <a:t> </a:t>
            </a:r>
            <a:r>
              <a:rPr spc="-150" dirty="0"/>
              <a:t>and</a:t>
            </a:r>
            <a:r>
              <a:rPr spc="-280" dirty="0"/>
              <a:t> </a:t>
            </a:r>
            <a:r>
              <a:rPr spc="-120" dirty="0"/>
              <a:t>running: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1035050"/>
            <a:ext cx="8134984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60" dirty="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https://canvas.sussex.ac.uk/courses/35783/pages/module-</a:t>
            </a:r>
            <a:r>
              <a:rPr sz="2250" spc="-10" dirty="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contacts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525" y="1857375"/>
            <a:ext cx="8715374" cy="4867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85"/>
              </a:spcBef>
            </a:pPr>
            <a:r>
              <a:rPr spc="25" dirty="0"/>
              <a:t>6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4927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Is</a:t>
            </a:r>
            <a:r>
              <a:rPr spc="-275" dirty="0"/>
              <a:t> </a:t>
            </a:r>
            <a:r>
              <a:rPr spc="-100" dirty="0"/>
              <a:t>Dracula</a:t>
            </a:r>
            <a:r>
              <a:rPr spc="-275" dirty="0"/>
              <a:t> </a:t>
            </a:r>
            <a:r>
              <a:rPr spc="-130" dirty="0"/>
              <a:t>a</a:t>
            </a:r>
            <a:r>
              <a:rPr spc="-275" dirty="0"/>
              <a:t> </a:t>
            </a:r>
            <a:r>
              <a:rPr spc="-145" dirty="0"/>
              <a:t>strange</a:t>
            </a:r>
            <a:r>
              <a:rPr spc="-270" dirty="0"/>
              <a:t> </a:t>
            </a:r>
            <a:r>
              <a:rPr spc="-180" dirty="0"/>
              <a:t>cat?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3019409"/>
            <a:ext cx="95249" cy="952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3990959"/>
            <a:ext cx="95249" cy="952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6899" y="1092200"/>
            <a:ext cx="4892675" cy="396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906780" indent="-277495">
              <a:lnSpc>
                <a:spcPct val="108300"/>
              </a:lnSpc>
              <a:spcBef>
                <a:spcPts val="100"/>
              </a:spcBef>
            </a:pPr>
            <a:r>
              <a:rPr sz="2250" spc="-75" dirty="0">
                <a:latin typeface="Arial"/>
                <a:cs typeface="Arial"/>
              </a:rPr>
              <a:t>2.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Workout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probability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the </a:t>
            </a:r>
            <a:r>
              <a:rPr sz="2250" spc="-95" dirty="0">
                <a:latin typeface="Arial"/>
                <a:cs typeface="Arial"/>
              </a:rPr>
              <a:t>shaded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area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Option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0" dirty="0">
                <a:solidFill>
                  <a:srgbClr val="1C4189"/>
                </a:solidFill>
                <a:latin typeface="Arial"/>
                <a:cs typeface="Arial"/>
              </a:rPr>
              <a:t>1: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Z-tables</a:t>
            </a:r>
            <a:endParaRPr sz="2250">
              <a:latin typeface="Arial"/>
              <a:cs typeface="Arial"/>
            </a:endParaRPr>
          </a:p>
          <a:p>
            <a:pPr marL="297815" marR="5080" algn="just">
              <a:lnSpc>
                <a:spcPct val="125000"/>
              </a:lnSpc>
              <a:spcBef>
                <a:spcPts val="1800"/>
              </a:spcBef>
            </a:pPr>
            <a:r>
              <a:rPr sz="2250" spc="-5" dirty="0">
                <a:latin typeface="Arial"/>
                <a:cs typeface="Arial"/>
              </a:rPr>
              <a:t>Probability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25" dirty="0">
                <a:latin typeface="Arial"/>
                <a:cs typeface="Arial"/>
              </a:rPr>
              <a:t>of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165" dirty="0">
                <a:latin typeface="Arial"/>
                <a:cs typeface="Arial"/>
              </a:rPr>
              <a:t>a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score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25" dirty="0">
                <a:latin typeface="Arial"/>
                <a:cs typeface="Arial"/>
              </a:rPr>
              <a:t>from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the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90" dirty="0">
                <a:latin typeface="Arial"/>
                <a:cs typeface="Arial"/>
              </a:rPr>
              <a:t>shaded</a:t>
            </a:r>
            <a:r>
              <a:rPr sz="2250" spc="-15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area: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15" dirty="0">
                <a:latin typeface="Arial"/>
                <a:cs typeface="Arial"/>
              </a:rPr>
              <a:t>0.97932</a:t>
            </a:r>
            <a:endParaRPr sz="2250">
              <a:latin typeface="Arial"/>
              <a:cs typeface="Arial"/>
            </a:endParaRPr>
          </a:p>
          <a:p>
            <a:pPr marL="297815" marR="247015" algn="just">
              <a:lnSpc>
                <a:spcPct val="125000"/>
              </a:lnSpc>
              <a:spcBef>
                <a:spcPts val="900"/>
              </a:spcBef>
            </a:pPr>
            <a:r>
              <a:rPr sz="2250" spc="-5" dirty="0">
                <a:latin typeface="Arial"/>
                <a:cs typeface="Arial"/>
              </a:rPr>
              <a:t>Probability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25" dirty="0">
                <a:latin typeface="Arial"/>
                <a:cs typeface="Arial"/>
              </a:rPr>
              <a:t>of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165" dirty="0">
                <a:latin typeface="Arial"/>
                <a:cs typeface="Arial"/>
              </a:rPr>
              <a:t>a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score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25" dirty="0">
                <a:latin typeface="Arial"/>
                <a:cs typeface="Arial"/>
              </a:rPr>
              <a:t>from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the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non-</a:t>
            </a:r>
            <a:r>
              <a:rPr sz="2250" spc="-10" dirty="0">
                <a:latin typeface="Arial"/>
                <a:cs typeface="Arial"/>
              </a:rPr>
              <a:t> </a:t>
            </a:r>
            <a:r>
              <a:rPr sz="2250" spc="-90" dirty="0">
                <a:latin typeface="Arial"/>
                <a:cs typeface="Arial"/>
              </a:rPr>
              <a:t>shaded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area: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50" dirty="0">
                <a:latin typeface="Arial"/>
                <a:cs typeface="Arial"/>
              </a:rPr>
              <a:t>1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15" dirty="0">
                <a:latin typeface="Arial"/>
                <a:cs typeface="Arial"/>
              </a:rPr>
              <a:t>0.97932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15" dirty="0">
                <a:latin typeface="Arial"/>
                <a:cs typeface="Arial"/>
              </a:rPr>
              <a:t>=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15" dirty="0">
                <a:latin typeface="Arial"/>
                <a:cs typeface="Arial"/>
              </a:rPr>
              <a:t>0.02068</a:t>
            </a:r>
            <a:r>
              <a:rPr sz="2250" spc="25" dirty="0">
                <a:latin typeface="Arial"/>
                <a:cs typeface="Arial"/>
              </a:rPr>
              <a:t> </a:t>
            </a:r>
            <a:r>
              <a:rPr sz="2250" spc="-120" dirty="0">
                <a:latin typeface="Arial"/>
                <a:cs typeface="Arial"/>
              </a:rPr>
              <a:t>(a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55" dirty="0">
                <a:latin typeface="Arial"/>
                <a:cs typeface="Arial"/>
              </a:rPr>
              <a:t>little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over</a:t>
            </a:r>
            <a:r>
              <a:rPr sz="2250" spc="-195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2%)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2781" y="1898064"/>
            <a:ext cx="6579815" cy="317018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3425" y="1333500"/>
            <a:ext cx="5972175" cy="400050"/>
            <a:chOff x="609599" y="-15"/>
            <a:chExt cx="5972175" cy="400050"/>
          </a:xfrm>
        </p:grpSpPr>
        <p:sp>
          <p:nvSpPr>
            <p:cNvPr id="3" name="object 3"/>
            <p:cNvSpPr/>
            <p:nvPr/>
          </p:nvSpPr>
          <p:spPr>
            <a:xfrm>
              <a:off x="614362" y="4746"/>
              <a:ext cx="5962650" cy="390525"/>
            </a:xfrm>
            <a:custGeom>
              <a:avLst/>
              <a:gdLst/>
              <a:ahLst/>
              <a:cxnLst/>
              <a:rect l="l" t="t" r="r" b="b"/>
              <a:pathLst>
                <a:path w="5962650" h="390525">
                  <a:moveTo>
                    <a:pt x="5933732" y="390486"/>
                  </a:moveTo>
                  <a:lnTo>
                    <a:pt x="28916" y="390486"/>
                  </a:lnTo>
                  <a:lnTo>
                    <a:pt x="24664" y="389629"/>
                  </a:lnTo>
                  <a:lnTo>
                    <a:pt x="0" y="361578"/>
                  </a:lnTo>
                  <a:lnTo>
                    <a:pt x="0" y="357187"/>
                  </a:lnTo>
                  <a:lnTo>
                    <a:pt x="0" y="28908"/>
                  </a:lnTo>
                  <a:lnTo>
                    <a:pt x="28916" y="0"/>
                  </a:lnTo>
                  <a:lnTo>
                    <a:pt x="5933732" y="0"/>
                  </a:lnTo>
                  <a:lnTo>
                    <a:pt x="5962649" y="28908"/>
                  </a:lnTo>
                  <a:lnTo>
                    <a:pt x="5962649" y="361578"/>
                  </a:lnTo>
                  <a:lnTo>
                    <a:pt x="5937984" y="389629"/>
                  </a:lnTo>
                  <a:lnTo>
                    <a:pt x="5933732" y="390486"/>
                  </a:lnTo>
                  <a:close/>
                </a:path>
              </a:pathLst>
            </a:custGeom>
            <a:solidFill>
              <a:srgbClr val="F1F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4362" y="4746"/>
              <a:ext cx="5962650" cy="390525"/>
            </a:xfrm>
            <a:custGeom>
              <a:avLst/>
              <a:gdLst/>
              <a:ahLst/>
              <a:cxnLst/>
              <a:rect l="l" t="t" r="r" b="b"/>
              <a:pathLst>
                <a:path w="5962650" h="390525">
                  <a:moveTo>
                    <a:pt x="0" y="3571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497"/>
                  </a:lnTo>
                  <a:lnTo>
                    <a:pt x="4229" y="16411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53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5929312" y="0"/>
                  </a:lnTo>
                  <a:lnTo>
                    <a:pt x="5933732" y="0"/>
                  </a:lnTo>
                  <a:lnTo>
                    <a:pt x="5937984" y="819"/>
                  </a:lnTo>
                  <a:lnTo>
                    <a:pt x="5942068" y="2495"/>
                  </a:lnTo>
                  <a:lnTo>
                    <a:pt x="5946152" y="4171"/>
                  </a:lnTo>
                  <a:lnTo>
                    <a:pt x="5949758" y="6553"/>
                  </a:lnTo>
                  <a:lnTo>
                    <a:pt x="5952884" y="9715"/>
                  </a:lnTo>
                  <a:lnTo>
                    <a:pt x="5956010" y="12801"/>
                  </a:lnTo>
                  <a:lnTo>
                    <a:pt x="5962649" y="33337"/>
                  </a:lnTo>
                  <a:lnTo>
                    <a:pt x="5962649" y="357187"/>
                  </a:lnTo>
                  <a:lnTo>
                    <a:pt x="5942068" y="387924"/>
                  </a:lnTo>
                  <a:lnTo>
                    <a:pt x="5937984" y="389629"/>
                  </a:lnTo>
                  <a:lnTo>
                    <a:pt x="5933732" y="390486"/>
                  </a:lnTo>
                  <a:lnTo>
                    <a:pt x="5929312" y="390524"/>
                  </a:lnTo>
                  <a:lnTo>
                    <a:pt x="33337" y="390524"/>
                  </a:lnTo>
                  <a:lnTo>
                    <a:pt x="28916" y="390486"/>
                  </a:lnTo>
                  <a:lnTo>
                    <a:pt x="24664" y="389629"/>
                  </a:lnTo>
                  <a:lnTo>
                    <a:pt x="20579" y="387924"/>
                  </a:lnTo>
                  <a:lnTo>
                    <a:pt x="16495" y="386248"/>
                  </a:lnTo>
                  <a:lnTo>
                    <a:pt x="0" y="361578"/>
                  </a:lnTo>
                  <a:lnTo>
                    <a:pt x="0" y="357187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51079" y="5543577"/>
            <a:ext cx="5982970" cy="17780"/>
          </a:xfrm>
          <a:custGeom>
            <a:avLst/>
            <a:gdLst/>
            <a:ahLst/>
            <a:cxnLst/>
            <a:rect l="l" t="t" r="r" b="b"/>
            <a:pathLst>
              <a:path w="5982970" h="17779">
                <a:moveTo>
                  <a:pt x="20446" y="9754"/>
                </a:moveTo>
                <a:lnTo>
                  <a:pt x="0" y="4647"/>
                </a:lnTo>
                <a:lnTo>
                  <a:pt x="3864" y="2557"/>
                </a:lnTo>
                <a:lnTo>
                  <a:pt x="10302" y="639"/>
                </a:lnTo>
                <a:lnTo>
                  <a:pt x="17271" y="0"/>
                </a:lnTo>
                <a:lnTo>
                  <a:pt x="5957696" y="0"/>
                </a:lnTo>
                <a:lnTo>
                  <a:pt x="5964664" y="639"/>
                </a:lnTo>
                <a:lnTo>
                  <a:pt x="5971103" y="2557"/>
                </a:lnTo>
                <a:lnTo>
                  <a:pt x="5977012" y="5753"/>
                </a:lnTo>
                <a:lnTo>
                  <a:pt x="5981545" y="9524"/>
                </a:lnTo>
                <a:lnTo>
                  <a:pt x="20446" y="9524"/>
                </a:lnTo>
                <a:lnTo>
                  <a:pt x="20446" y="9754"/>
                </a:lnTo>
                <a:close/>
              </a:path>
              <a:path w="5982970" h="17779">
                <a:moveTo>
                  <a:pt x="5976118" y="17427"/>
                </a:moveTo>
                <a:lnTo>
                  <a:pt x="5970696" y="12004"/>
                </a:lnTo>
                <a:lnTo>
                  <a:pt x="5964709" y="9524"/>
                </a:lnTo>
                <a:lnTo>
                  <a:pt x="5981545" y="9524"/>
                </a:lnTo>
                <a:lnTo>
                  <a:pt x="5982391" y="10228"/>
                </a:lnTo>
                <a:lnTo>
                  <a:pt x="5982816" y="10740"/>
                </a:lnTo>
                <a:lnTo>
                  <a:pt x="5976118" y="1742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33425" y="5548048"/>
            <a:ext cx="6010275" cy="1595755"/>
            <a:chOff x="609599" y="4214533"/>
            <a:chExt cx="6010275" cy="1595755"/>
          </a:xfrm>
        </p:grpSpPr>
        <p:sp>
          <p:nvSpPr>
            <p:cNvPr id="7" name="object 7"/>
            <p:cNvSpPr/>
            <p:nvPr/>
          </p:nvSpPr>
          <p:spPr>
            <a:xfrm>
              <a:off x="627253" y="4220298"/>
              <a:ext cx="5993130" cy="1590040"/>
            </a:xfrm>
            <a:custGeom>
              <a:avLst/>
              <a:gdLst/>
              <a:ahLst/>
              <a:cxnLst/>
              <a:rect l="l" t="t" r="r" b="b"/>
              <a:pathLst>
                <a:path w="5993130" h="1590039">
                  <a:moveTo>
                    <a:pt x="5992609" y="24688"/>
                  </a:moveTo>
                  <a:lnTo>
                    <a:pt x="5991974" y="17729"/>
                  </a:lnTo>
                  <a:lnTo>
                    <a:pt x="5990056" y="11290"/>
                  </a:lnTo>
                  <a:lnTo>
                    <a:pt x="5986856" y="5372"/>
                  </a:lnTo>
                  <a:lnTo>
                    <a:pt x="5982386" y="0"/>
                  </a:lnTo>
                  <a:lnTo>
                    <a:pt x="5975642" y="6718"/>
                  </a:lnTo>
                  <a:lnTo>
                    <a:pt x="5980608" y="11696"/>
                  </a:lnTo>
                  <a:lnTo>
                    <a:pt x="5983084" y="17678"/>
                  </a:lnTo>
                  <a:lnTo>
                    <a:pt x="5983084" y="1562061"/>
                  </a:lnTo>
                  <a:lnTo>
                    <a:pt x="5980608" y="1568043"/>
                  </a:lnTo>
                  <a:lnTo>
                    <a:pt x="5976112" y="1572539"/>
                  </a:lnTo>
                  <a:lnTo>
                    <a:pt x="5970689" y="1577962"/>
                  </a:lnTo>
                  <a:lnTo>
                    <a:pt x="5964707" y="1580438"/>
                  </a:lnTo>
                  <a:lnTo>
                    <a:pt x="20434" y="1580438"/>
                  </a:lnTo>
                  <a:lnTo>
                    <a:pt x="20434" y="1580210"/>
                  </a:lnTo>
                  <a:lnTo>
                    <a:pt x="0" y="1585315"/>
                  </a:lnTo>
                  <a:lnTo>
                    <a:pt x="3860" y="1587411"/>
                  </a:lnTo>
                  <a:lnTo>
                    <a:pt x="10299" y="1589328"/>
                  </a:lnTo>
                  <a:lnTo>
                    <a:pt x="17145" y="1589951"/>
                  </a:lnTo>
                  <a:lnTo>
                    <a:pt x="5957811" y="1589951"/>
                  </a:lnTo>
                  <a:lnTo>
                    <a:pt x="5964656" y="1589328"/>
                  </a:lnTo>
                  <a:lnTo>
                    <a:pt x="5971095" y="1587411"/>
                  </a:lnTo>
                  <a:lnTo>
                    <a:pt x="5977001" y="1584210"/>
                  </a:lnTo>
                  <a:lnTo>
                    <a:pt x="5981535" y="1580438"/>
                  </a:lnTo>
                  <a:lnTo>
                    <a:pt x="5982386" y="1579740"/>
                  </a:lnTo>
                  <a:lnTo>
                    <a:pt x="5982805" y="1579232"/>
                  </a:lnTo>
                  <a:lnTo>
                    <a:pt x="5986856" y="1574355"/>
                  </a:lnTo>
                  <a:lnTo>
                    <a:pt x="5990056" y="1568450"/>
                  </a:lnTo>
                  <a:lnTo>
                    <a:pt x="5991961" y="1562061"/>
                  </a:lnTo>
                  <a:lnTo>
                    <a:pt x="5992609" y="1555038"/>
                  </a:lnTo>
                  <a:lnTo>
                    <a:pt x="5992609" y="2468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599" y="4214533"/>
              <a:ext cx="38100" cy="1591310"/>
            </a:xfrm>
            <a:custGeom>
              <a:avLst/>
              <a:gdLst/>
              <a:ahLst/>
              <a:cxnLst/>
              <a:rect l="l" t="t" r="r" b="b"/>
              <a:pathLst>
                <a:path w="38100" h="1591310">
                  <a:moveTo>
                    <a:pt x="17950" y="1591224"/>
                  </a:moveTo>
                  <a:lnTo>
                    <a:pt x="0" y="1560787"/>
                  </a:lnTo>
                  <a:lnTo>
                    <a:pt x="0" y="30437"/>
                  </a:lnTo>
                  <a:lnTo>
                    <a:pt x="17949" y="0"/>
                  </a:lnTo>
                  <a:lnTo>
                    <a:pt x="38099" y="5037"/>
                  </a:lnTo>
                  <a:lnTo>
                    <a:pt x="38099" y="1586187"/>
                  </a:lnTo>
                  <a:lnTo>
                    <a:pt x="17950" y="1591224"/>
                  </a:lnTo>
                  <a:close/>
                </a:path>
              </a:pathLst>
            </a:custGeom>
            <a:solidFill>
              <a:srgbClr val="01B8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882" y="2411834"/>
            <a:ext cx="5475510" cy="263738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57250" y="57340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11"/>
                </a:moveTo>
                <a:lnTo>
                  <a:pt x="24785" y="57111"/>
                </a:lnTo>
                <a:lnTo>
                  <a:pt x="21140" y="56407"/>
                </a:lnTo>
                <a:lnTo>
                  <a:pt x="0" y="32337"/>
                </a:lnTo>
                <a:lnTo>
                  <a:pt x="0" y="2474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37"/>
                </a:lnTo>
                <a:lnTo>
                  <a:pt x="32364" y="57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7250" y="60769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11"/>
                </a:moveTo>
                <a:lnTo>
                  <a:pt x="24785" y="57111"/>
                </a:lnTo>
                <a:lnTo>
                  <a:pt x="21140" y="56368"/>
                </a:lnTo>
                <a:lnTo>
                  <a:pt x="0" y="32337"/>
                </a:lnTo>
                <a:lnTo>
                  <a:pt x="0" y="2474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37"/>
                </a:lnTo>
                <a:lnTo>
                  <a:pt x="32364" y="57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8718" y="5500194"/>
            <a:ext cx="5766435" cy="149225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115"/>
              </a:spcBef>
            </a:pPr>
            <a:r>
              <a:rPr sz="1400" b="1" spc="-75" dirty="0">
                <a:solidFill>
                  <a:srgbClr val="1C4189"/>
                </a:solidFill>
                <a:latin typeface="Arial"/>
                <a:cs typeface="Arial"/>
              </a:rPr>
              <a:t>Shaded</a:t>
            </a:r>
            <a:r>
              <a:rPr sz="1400" b="1" spc="-3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1C4189"/>
                </a:solidFill>
                <a:latin typeface="Arial"/>
                <a:cs typeface="Arial"/>
              </a:rPr>
              <a:t>area</a:t>
            </a:r>
            <a:r>
              <a:rPr sz="1400" spc="-35" dirty="0">
                <a:latin typeface="Arial"/>
                <a:cs typeface="Arial"/>
              </a:rPr>
              <a:t>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0.9793248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97.93%</a:t>
            </a:r>
            <a:endParaRPr sz="14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  <a:spcBef>
                <a:spcPts val="1019"/>
              </a:spcBef>
            </a:pPr>
            <a:r>
              <a:rPr sz="1400" b="1" spc="-60" dirty="0">
                <a:solidFill>
                  <a:srgbClr val="1C4189"/>
                </a:solidFill>
                <a:latin typeface="Arial"/>
                <a:cs typeface="Arial"/>
              </a:rPr>
              <a:t>Unshaded</a:t>
            </a:r>
            <a:r>
              <a:rPr sz="1400" b="1" spc="-3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1C4189"/>
                </a:solidFill>
                <a:latin typeface="Arial"/>
                <a:cs typeface="Arial"/>
              </a:rPr>
              <a:t>area</a:t>
            </a:r>
            <a:r>
              <a:rPr sz="1400" spc="-35" dirty="0">
                <a:latin typeface="Arial"/>
                <a:cs typeface="Arial"/>
              </a:rPr>
              <a:t>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0.0206752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2.07%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0" dirty="0">
                <a:latin typeface="Arial"/>
                <a:cs typeface="Arial"/>
              </a:rPr>
              <a:t>Assuming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cat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population</a:t>
            </a:r>
            <a:r>
              <a:rPr sz="1400" spc="-60" dirty="0">
                <a:latin typeface="Arial"/>
                <a:cs typeface="Arial"/>
              </a:rPr>
              <a:t> comes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0" dirty="0">
                <a:latin typeface="Arial"/>
                <a:cs typeface="Arial"/>
              </a:rPr>
              <a:t>a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normal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distribution,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there’s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only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latin typeface="Arial"/>
                <a:cs typeface="Arial"/>
              </a:rPr>
              <a:t>0.021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probability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(or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2.07%)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finding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0" dirty="0">
                <a:latin typeface="Arial"/>
                <a:cs typeface="Arial"/>
              </a:rPr>
              <a:t>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cat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like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Dracula.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He’s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quite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unusual!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33425" y="1343052"/>
            <a:ext cx="5972175" cy="857250"/>
            <a:chOff x="609599" y="9537"/>
            <a:chExt cx="5972175" cy="857250"/>
          </a:xfrm>
        </p:grpSpPr>
        <p:sp>
          <p:nvSpPr>
            <p:cNvPr id="14" name="object 14"/>
            <p:cNvSpPr/>
            <p:nvPr/>
          </p:nvSpPr>
          <p:spPr>
            <a:xfrm>
              <a:off x="619112" y="9537"/>
              <a:ext cx="5953125" cy="381000"/>
            </a:xfrm>
            <a:custGeom>
              <a:avLst/>
              <a:gdLst/>
              <a:ahLst/>
              <a:cxnLst/>
              <a:rect l="l" t="t" r="r" b="b"/>
              <a:pathLst>
                <a:path w="5953125" h="381000">
                  <a:moveTo>
                    <a:pt x="5953125" y="20688"/>
                  </a:moveTo>
                  <a:lnTo>
                    <a:pt x="5950343" y="13957"/>
                  </a:lnTo>
                  <a:lnTo>
                    <a:pt x="5939180" y="2794"/>
                  </a:lnTo>
                  <a:lnTo>
                    <a:pt x="5932449" y="0"/>
                  </a:lnTo>
                  <a:lnTo>
                    <a:pt x="20688" y="0"/>
                  </a:lnTo>
                  <a:lnTo>
                    <a:pt x="13957" y="2794"/>
                  </a:lnTo>
                  <a:lnTo>
                    <a:pt x="2794" y="13957"/>
                  </a:lnTo>
                  <a:lnTo>
                    <a:pt x="0" y="20688"/>
                  </a:lnTo>
                  <a:lnTo>
                    <a:pt x="0" y="360324"/>
                  </a:lnTo>
                  <a:lnTo>
                    <a:pt x="2794" y="367055"/>
                  </a:lnTo>
                  <a:lnTo>
                    <a:pt x="13957" y="378218"/>
                  </a:lnTo>
                  <a:lnTo>
                    <a:pt x="20662" y="380987"/>
                  </a:lnTo>
                  <a:lnTo>
                    <a:pt x="5932475" y="380987"/>
                  </a:lnTo>
                  <a:lnTo>
                    <a:pt x="5939180" y="378218"/>
                  </a:lnTo>
                  <a:lnTo>
                    <a:pt x="5950343" y="367055"/>
                  </a:lnTo>
                  <a:lnTo>
                    <a:pt x="5953125" y="360324"/>
                  </a:lnTo>
                  <a:lnTo>
                    <a:pt x="5953125" y="20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599" y="400034"/>
              <a:ext cx="5972175" cy="466725"/>
            </a:xfrm>
            <a:custGeom>
              <a:avLst/>
              <a:gdLst/>
              <a:ahLst/>
              <a:cxnLst/>
              <a:rect l="l" t="t" r="r" b="b"/>
              <a:pathLst>
                <a:path w="5972175" h="466725">
                  <a:moveTo>
                    <a:pt x="5972174" y="466724"/>
                  </a:moveTo>
                  <a:lnTo>
                    <a:pt x="0" y="466724"/>
                  </a:lnTo>
                  <a:lnTo>
                    <a:pt x="0" y="0"/>
                  </a:lnTo>
                  <a:lnTo>
                    <a:pt x="5972174" y="0"/>
                  </a:lnTo>
                  <a:lnTo>
                    <a:pt x="5972174" y="466724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6691" y="1375393"/>
            <a:ext cx="4568190" cy="7086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20"/>
              </a:spcBef>
              <a:tabLst>
                <a:tab pos="480695" algn="l"/>
                <a:tab pos="2136140" algn="l"/>
                <a:tab pos="3536315" algn="l"/>
                <a:tab pos="3790950" algn="l"/>
              </a:tabLst>
            </a:pPr>
            <a:r>
              <a:rPr sz="1650" spc="120" dirty="0">
                <a:solidFill>
                  <a:srgbClr val="AAAAAA"/>
                </a:solidFill>
                <a:latin typeface="Times New Roman"/>
                <a:cs typeface="Times New Roman"/>
                <a:hlinkClick r:id="rId3"/>
              </a:rPr>
              <a:t>1</a:t>
            </a:r>
            <a:r>
              <a:rPr sz="1650" dirty="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sz="1650" spc="225" dirty="0">
                <a:solidFill>
                  <a:srgbClr val="4658AB"/>
                </a:solidFill>
                <a:latin typeface="Times New Roman"/>
                <a:cs typeface="Times New Roman"/>
              </a:rPr>
              <a:t>pnorm</a:t>
            </a:r>
            <a:r>
              <a:rPr sz="1650" spc="225" dirty="0">
                <a:solidFill>
                  <a:srgbClr val="003B4E"/>
                </a:solidFill>
                <a:latin typeface="Times New Roman"/>
                <a:cs typeface="Times New Roman"/>
              </a:rPr>
              <a:t>(</a:t>
            </a:r>
            <a:r>
              <a:rPr sz="1650" spc="225" dirty="0">
                <a:solidFill>
                  <a:srgbClr val="5D5D5D"/>
                </a:solidFill>
                <a:latin typeface="Times New Roman"/>
                <a:cs typeface="Times New Roman"/>
              </a:rPr>
              <a:t>-</a:t>
            </a:r>
            <a:r>
              <a:rPr sz="1650" spc="260" dirty="0">
                <a:solidFill>
                  <a:srgbClr val="AC0000"/>
                </a:solidFill>
                <a:latin typeface="Arial"/>
                <a:cs typeface="Arial"/>
              </a:rPr>
              <a:t>2.04</a:t>
            </a:r>
            <a:r>
              <a:rPr sz="1650" spc="260" dirty="0">
                <a:solidFill>
                  <a:srgbClr val="003B4E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650" spc="360" dirty="0">
                <a:solidFill>
                  <a:srgbClr val="657321"/>
                </a:solidFill>
                <a:latin typeface="Times New Roman"/>
                <a:cs typeface="Times New Roman"/>
              </a:rPr>
              <a:t>lower.tail</a:t>
            </a:r>
            <a:r>
              <a:rPr sz="16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650" spc="15" dirty="0">
                <a:solidFill>
                  <a:srgbClr val="657321"/>
                </a:solidFill>
                <a:latin typeface="Times New Roman"/>
                <a:cs typeface="Times New Roman"/>
              </a:rPr>
              <a:t>=</a:t>
            </a:r>
            <a:r>
              <a:rPr sz="16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650" spc="55" dirty="0">
                <a:solidFill>
                  <a:srgbClr val="8F5801"/>
                </a:solidFill>
                <a:latin typeface="Times New Roman"/>
                <a:cs typeface="Times New Roman"/>
              </a:rPr>
              <a:t>FALSE</a:t>
            </a:r>
            <a:r>
              <a:rPr sz="1650" spc="55" dirty="0">
                <a:solidFill>
                  <a:srgbClr val="003B4E"/>
                </a:solidFill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521334" algn="l"/>
              </a:tabLst>
            </a:pPr>
            <a:r>
              <a:rPr sz="1650" spc="360" dirty="0">
                <a:latin typeface="Arial"/>
                <a:cs typeface="Arial"/>
              </a:rPr>
              <a:t>[1]</a:t>
            </a:r>
            <a:r>
              <a:rPr sz="1650" dirty="0">
                <a:latin typeface="Arial"/>
                <a:cs typeface="Arial"/>
              </a:rPr>
              <a:t>	</a:t>
            </a:r>
            <a:r>
              <a:rPr sz="1650" spc="120" dirty="0">
                <a:latin typeface="Arial"/>
                <a:cs typeface="Arial"/>
              </a:rPr>
              <a:t>0.9793248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5651" y="1447815"/>
            <a:ext cx="5667375" cy="5667375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91A37351-F98D-8974-614C-ADE801882100}"/>
              </a:ext>
            </a:extLst>
          </p:cNvPr>
          <p:cNvSpPr txBox="1">
            <a:spLocks/>
          </p:cNvSpPr>
          <p:nvPr/>
        </p:nvSpPr>
        <p:spPr>
          <a:xfrm>
            <a:off x="596899" y="320675"/>
            <a:ext cx="12217400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40"/>
              </a:spcBef>
            </a:pPr>
            <a:r>
              <a:rPr lang="en-GB" sz="3200" b="1" spc="-130" dirty="0"/>
              <a:t>Is</a:t>
            </a:r>
            <a:r>
              <a:rPr lang="en-GB" sz="3200" b="1" spc="-235" dirty="0"/>
              <a:t> </a:t>
            </a:r>
            <a:r>
              <a:rPr lang="en-GB" sz="3200" b="1" spc="-70" dirty="0"/>
              <a:t>Dracula</a:t>
            </a:r>
            <a:r>
              <a:rPr lang="en-GB" sz="3200" b="1" spc="-235" dirty="0"/>
              <a:t> </a:t>
            </a:r>
            <a:r>
              <a:rPr lang="en-GB" sz="3200" b="1" spc="-95" dirty="0"/>
              <a:t>a</a:t>
            </a:r>
            <a:r>
              <a:rPr lang="en-GB" sz="3200" b="1" spc="-235" dirty="0"/>
              <a:t> </a:t>
            </a:r>
            <a:r>
              <a:rPr lang="en-GB" sz="3200" b="1" spc="-110" dirty="0"/>
              <a:t>strange</a:t>
            </a:r>
            <a:r>
              <a:rPr lang="en-GB" sz="3200" b="1" spc="-235" dirty="0"/>
              <a:t> </a:t>
            </a:r>
            <a:r>
              <a:rPr lang="en-GB" sz="3200" b="1" spc="-200" dirty="0"/>
              <a:t>cat?</a:t>
            </a:r>
            <a:r>
              <a:rPr lang="en-GB" sz="3200" b="1" spc="-235" dirty="0"/>
              <a:t> </a:t>
            </a:r>
            <a:r>
              <a:rPr lang="en-GB" sz="3200" b="1" spc="-35" dirty="0"/>
              <a:t>Working</a:t>
            </a:r>
            <a:r>
              <a:rPr lang="en-GB" sz="3200" b="1" spc="-229" dirty="0"/>
              <a:t> </a:t>
            </a:r>
            <a:r>
              <a:rPr lang="en-GB" sz="3200" b="1" spc="-25" dirty="0"/>
              <a:t>out</a:t>
            </a:r>
            <a:r>
              <a:rPr lang="en-GB" sz="3200" b="1" spc="-235" dirty="0"/>
              <a:t> </a:t>
            </a:r>
            <a:r>
              <a:rPr lang="en-GB" sz="3200" b="1" dirty="0"/>
              <a:t>the</a:t>
            </a:r>
            <a:r>
              <a:rPr lang="en-GB" sz="3200" b="1" spc="-235" dirty="0"/>
              <a:t> </a:t>
            </a:r>
            <a:r>
              <a:rPr lang="en-GB" sz="3200" b="1" spc="-10" dirty="0"/>
              <a:t>probability</a:t>
            </a:r>
            <a:endParaRPr lang="en-GB" sz="3200" b="1" dirty="0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9E0B9C76-A217-FB63-A977-1DC23D4C510F}"/>
              </a:ext>
            </a:extLst>
          </p:cNvPr>
          <p:cNvSpPr txBox="1"/>
          <p:nvPr/>
        </p:nvSpPr>
        <p:spPr>
          <a:xfrm>
            <a:off x="596899" y="968375"/>
            <a:ext cx="340995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20" dirty="0">
                <a:solidFill>
                  <a:srgbClr val="1C4189"/>
                </a:solidFill>
                <a:latin typeface="Arial"/>
                <a:cs typeface="Arial"/>
              </a:rPr>
              <a:t>Option</a:t>
            </a:r>
            <a:r>
              <a:rPr sz="200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b="1" spc="-45" dirty="0">
                <a:solidFill>
                  <a:srgbClr val="1C4189"/>
                </a:solidFill>
                <a:latin typeface="Arial"/>
                <a:cs typeface="Arial"/>
              </a:rPr>
              <a:t>2:</a:t>
            </a:r>
            <a:r>
              <a:rPr sz="200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4189"/>
                </a:solidFill>
                <a:latin typeface="Arial"/>
                <a:cs typeface="Arial"/>
              </a:rPr>
              <a:t>Modern</a:t>
            </a:r>
            <a:r>
              <a:rPr sz="200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1C4189"/>
                </a:solidFill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Another</a:t>
            </a:r>
            <a:r>
              <a:rPr spc="-280" dirty="0"/>
              <a:t> </a:t>
            </a:r>
            <a:r>
              <a:rPr spc="-105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276333"/>
            <a:ext cx="95249" cy="952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2650" y="1049025"/>
            <a:ext cx="10474325" cy="4546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dirty="0">
                <a:latin typeface="Arial"/>
                <a:cs typeface="Arial"/>
              </a:rPr>
              <a:t>Oreo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looked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at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his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owner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after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22.8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seconds.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Oreo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unusual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60" dirty="0">
                <a:latin typeface="Arial"/>
                <a:cs typeface="Arial"/>
              </a:rPr>
              <a:t>e.g.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top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25" dirty="0">
                <a:latin typeface="Arial"/>
                <a:cs typeface="Arial"/>
              </a:rPr>
              <a:t>5%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430" dirty="0">
                <a:latin typeface="Arial"/>
                <a:cs typeface="Arial"/>
              </a:rPr>
              <a:t>?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800" spc="-560" dirty="0">
                <a:latin typeface="Apple Color Emoji"/>
                <a:cs typeface="Apple Color Emoji"/>
              </a:rPr>
              <a:t>👍</a:t>
            </a:r>
            <a:r>
              <a:rPr sz="2800" spc="-2340" dirty="0">
                <a:latin typeface="Apple Color Emoji"/>
                <a:cs typeface="Apple Color Emoji"/>
              </a:rPr>
              <a:t> </a:t>
            </a:r>
            <a:r>
              <a:rPr sz="2800" spc="-610" dirty="0">
                <a:latin typeface="Apple Color Emoji"/>
                <a:cs typeface="Apple Color Emoji"/>
              </a:rPr>
              <a:t>👎</a:t>
            </a:r>
            <a:endParaRPr sz="2800">
              <a:latin typeface="Apple Color Emoji"/>
              <a:cs typeface="Apple Color Emoj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7912" y="1966912"/>
            <a:ext cx="8772524" cy="426243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Another</a:t>
            </a:r>
            <a:r>
              <a:rPr spc="-280" dirty="0"/>
              <a:t> </a:t>
            </a:r>
            <a:r>
              <a:rPr spc="-105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276333"/>
            <a:ext cx="95249" cy="952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2650" y="1049025"/>
            <a:ext cx="10474325" cy="4546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dirty="0">
                <a:latin typeface="Arial"/>
                <a:cs typeface="Arial"/>
              </a:rPr>
              <a:t>Oreo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looked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at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his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owner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after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22.8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seconds.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Oreo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unusual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60" dirty="0">
                <a:latin typeface="Arial"/>
                <a:cs typeface="Arial"/>
              </a:rPr>
              <a:t>e.g.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top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25" dirty="0">
                <a:latin typeface="Arial"/>
                <a:cs typeface="Arial"/>
              </a:rPr>
              <a:t>5%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430" dirty="0">
                <a:latin typeface="Arial"/>
                <a:cs typeface="Arial"/>
              </a:rPr>
              <a:t>?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800" spc="-560" dirty="0">
                <a:latin typeface="Apple Color Emoji"/>
                <a:cs typeface="Apple Color Emoji"/>
              </a:rPr>
              <a:t>👍</a:t>
            </a:r>
            <a:r>
              <a:rPr sz="2800" spc="-2340" dirty="0">
                <a:latin typeface="Apple Color Emoji"/>
                <a:cs typeface="Apple Color Emoji"/>
              </a:rPr>
              <a:t> </a:t>
            </a:r>
            <a:r>
              <a:rPr sz="2800" spc="-610" dirty="0">
                <a:latin typeface="Apple Color Emoji"/>
                <a:cs typeface="Apple Color Emoji"/>
              </a:rPr>
              <a:t>👎</a:t>
            </a:r>
            <a:endParaRPr sz="2800">
              <a:latin typeface="Apple Color Emoji"/>
              <a:cs typeface="Apple Color Emoj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7912" y="1966912"/>
            <a:ext cx="8772524" cy="426243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952483"/>
            <a:ext cx="12192000" cy="400050"/>
            <a:chOff x="609599" y="952483"/>
            <a:chExt cx="12192000" cy="400050"/>
          </a:xfrm>
        </p:grpSpPr>
        <p:sp>
          <p:nvSpPr>
            <p:cNvPr id="3" name="object 3"/>
            <p:cNvSpPr/>
            <p:nvPr/>
          </p:nvSpPr>
          <p:spPr>
            <a:xfrm>
              <a:off x="614362" y="957245"/>
              <a:ext cx="12182475" cy="390525"/>
            </a:xfrm>
            <a:custGeom>
              <a:avLst/>
              <a:gdLst/>
              <a:ahLst/>
              <a:cxnLst/>
              <a:rect l="l" t="t" r="r" b="b"/>
              <a:pathLst>
                <a:path w="12182475" h="390525">
                  <a:moveTo>
                    <a:pt x="12153556" y="390486"/>
                  </a:moveTo>
                  <a:lnTo>
                    <a:pt x="28916" y="390486"/>
                  </a:lnTo>
                  <a:lnTo>
                    <a:pt x="24664" y="389629"/>
                  </a:lnTo>
                  <a:lnTo>
                    <a:pt x="0" y="361578"/>
                  </a:lnTo>
                  <a:lnTo>
                    <a:pt x="0" y="357187"/>
                  </a:lnTo>
                  <a:lnTo>
                    <a:pt x="0" y="28908"/>
                  </a:lnTo>
                  <a:lnTo>
                    <a:pt x="28916" y="0"/>
                  </a:lnTo>
                  <a:lnTo>
                    <a:pt x="12153556" y="0"/>
                  </a:lnTo>
                  <a:lnTo>
                    <a:pt x="12182472" y="28908"/>
                  </a:lnTo>
                  <a:lnTo>
                    <a:pt x="12182472" y="361578"/>
                  </a:lnTo>
                  <a:lnTo>
                    <a:pt x="12157809" y="389629"/>
                  </a:lnTo>
                  <a:lnTo>
                    <a:pt x="12153556" y="390486"/>
                  </a:lnTo>
                  <a:close/>
                </a:path>
              </a:pathLst>
            </a:custGeom>
            <a:solidFill>
              <a:srgbClr val="F1F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4362" y="957245"/>
              <a:ext cx="12182475" cy="390525"/>
            </a:xfrm>
            <a:custGeom>
              <a:avLst/>
              <a:gdLst/>
              <a:ahLst/>
              <a:cxnLst/>
              <a:rect l="l" t="t" r="r" b="b"/>
              <a:pathLst>
                <a:path w="12182475" h="390525">
                  <a:moveTo>
                    <a:pt x="0" y="3571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12149136" y="0"/>
                  </a:lnTo>
                  <a:lnTo>
                    <a:pt x="12153556" y="0"/>
                  </a:lnTo>
                  <a:lnTo>
                    <a:pt x="12157809" y="819"/>
                  </a:lnTo>
                  <a:lnTo>
                    <a:pt x="12161894" y="2457"/>
                  </a:lnTo>
                  <a:lnTo>
                    <a:pt x="12165978" y="4171"/>
                  </a:lnTo>
                  <a:lnTo>
                    <a:pt x="12169583" y="6581"/>
                  </a:lnTo>
                  <a:lnTo>
                    <a:pt x="12172709" y="9715"/>
                  </a:lnTo>
                  <a:lnTo>
                    <a:pt x="12175834" y="12839"/>
                  </a:lnTo>
                  <a:lnTo>
                    <a:pt x="12182474" y="33337"/>
                  </a:lnTo>
                  <a:lnTo>
                    <a:pt x="12182474" y="357187"/>
                  </a:lnTo>
                  <a:lnTo>
                    <a:pt x="12182472" y="361578"/>
                  </a:lnTo>
                  <a:lnTo>
                    <a:pt x="12181627" y="365817"/>
                  </a:lnTo>
                  <a:lnTo>
                    <a:pt x="12179935" y="369874"/>
                  </a:lnTo>
                  <a:lnTo>
                    <a:pt x="12178244" y="374008"/>
                  </a:lnTo>
                  <a:lnTo>
                    <a:pt x="12149136" y="390524"/>
                  </a:lnTo>
                  <a:lnTo>
                    <a:pt x="33337" y="390524"/>
                  </a:lnTo>
                  <a:lnTo>
                    <a:pt x="2537" y="369874"/>
                  </a:lnTo>
                  <a:lnTo>
                    <a:pt x="845" y="365817"/>
                  </a:lnTo>
                  <a:lnTo>
                    <a:pt x="0" y="361578"/>
                  </a:lnTo>
                  <a:lnTo>
                    <a:pt x="0" y="357187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962050"/>
              <a:ext cx="12172950" cy="381000"/>
            </a:xfrm>
            <a:custGeom>
              <a:avLst/>
              <a:gdLst/>
              <a:ahLst/>
              <a:cxnLst/>
              <a:rect l="l" t="t" r="r" b="b"/>
              <a:pathLst>
                <a:path w="12172950" h="381000">
                  <a:moveTo>
                    <a:pt x="12172950" y="20675"/>
                  </a:moveTo>
                  <a:lnTo>
                    <a:pt x="12170169" y="13944"/>
                  </a:lnTo>
                  <a:lnTo>
                    <a:pt x="12159005" y="2781"/>
                  </a:lnTo>
                  <a:lnTo>
                    <a:pt x="12152274" y="0"/>
                  </a:lnTo>
                  <a:lnTo>
                    <a:pt x="20688" y="0"/>
                  </a:lnTo>
                  <a:lnTo>
                    <a:pt x="13957" y="2781"/>
                  </a:lnTo>
                  <a:lnTo>
                    <a:pt x="2794" y="13944"/>
                  </a:lnTo>
                  <a:lnTo>
                    <a:pt x="0" y="20675"/>
                  </a:lnTo>
                  <a:lnTo>
                    <a:pt x="0" y="360311"/>
                  </a:lnTo>
                  <a:lnTo>
                    <a:pt x="2794" y="367042"/>
                  </a:lnTo>
                  <a:lnTo>
                    <a:pt x="13957" y="378206"/>
                  </a:lnTo>
                  <a:lnTo>
                    <a:pt x="20662" y="380974"/>
                  </a:lnTo>
                  <a:lnTo>
                    <a:pt x="12152300" y="380974"/>
                  </a:lnTo>
                  <a:lnTo>
                    <a:pt x="12159005" y="378206"/>
                  </a:lnTo>
                  <a:lnTo>
                    <a:pt x="12170169" y="367042"/>
                  </a:lnTo>
                  <a:lnTo>
                    <a:pt x="12172950" y="360311"/>
                  </a:lnTo>
                  <a:lnTo>
                    <a:pt x="12172950" y="20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30" dirty="0"/>
              <a:t>Another</a:t>
            </a:r>
            <a:r>
              <a:rPr sz="3200" spc="-229" dirty="0"/>
              <a:t> </a:t>
            </a:r>
            <a:r>
              <a:rPr sz="3200" spc="-75" dirty="0"/>
              <a:t>example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596899" y="1949450"/>
            <a:ext cx="3617595" cy="8293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95" dirty="0">
                <a:latin typeface="Arial"/>
                <a:cs typeface="Arial"/>
              </a:rPr>
              <a:t>Shaded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area: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0.094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or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9.36%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55" dirty="0">
                <a:latin typeface="Arial"/>
                <a:cs typeface="Arial"/>
              </a:rPr>
              <a:t>Unshaded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area: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0.906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or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90.64%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7646" y="994378"/>
            <a:ext cx="1192466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6390" algn="l"/>
                <a:tab pos="1854200" algn="l"/>
                <a:tab pos="2490470" algn="l"/>
                <a:tab pos="2745105" algn="l"/>
                <a:tab pos="3509010" algn="l"/>
                <a:tab pos="3891279" algn="l"/>
                <a:tab pos="4145915" algn="l"/>
                <a:tab pos="4782185" algn="l"/>
                <a:tab pos="6182360" algn="l"/>
                <a:tab pos="6437630" algn="l"/>
                <a:tab pos="7328534" algn="l"/>
                <a:tab pos="7583170" algn="l"/>
                <a:tab pos="7964805" algn="l"/>
                <a:tab pos="8474075" algn="l"/>
                <a:tab pos="9110980" algn="l"/>
                <a:tab pos="10001885" algn="l"/>
                <a:tab pos="11019790" algn="l"/>
              </a:tabLst>
            </a:pPr>
            <a:r>
              <a:rPr sz="1650" spc="120" dirty="0">
                <a:solidFill>
                  <a:srgbClr val="AAAAAA"/>
                </a:solidFill>
                <a:latin typeface="Times New Roman"/>
                <a:cs typeface="Times New Roman"/>
                <a:hlinkClick r:id="rId2"/>
              </a:rPr>
              <a:t>1</a:t>
            </a:r>
            <a:r>
              <a:rPr sz="1650" dirty="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sz="1650" spc="215" dirty="0">
                <a:solidFill>
                  <a:srgbClr val="4658AB"/>
                </a:solidFill>
                <a:latin typeface="Times New Roman"/>
                <a:cs typeface="Times New Roman"/>
              </a:rPr>
              <a:t>pnorm</a:t>
            </a:r>
            <a:r>
              <a:rPr sz="1650" spc="215" dirty="0">
                <a:solidFill>
                  <a:srgbClr val="003B4E"/>
                </a:solidFill>
                <a:latin typeface="Times New Roman"/>
                <a:cs typeface="Times New Roman"/>
              </a:rPr>
              <a:t>(</a:t>
            </a:r>
            <a:r>
              <a:rPr sz="1650" spc="215" dirty="0">
                <a:solidFill>
                  <a:srgbClr val="AC0000"/>
                </a:solidFill>
                <a:latin typeface="Arial"/>
                <a:cs typeface="Arial"/>
              </a:rPr>
              <a:t>22.8</a:t>
            </a:r>
            <a:r>
              <a:rPr sz="1650" spc="215" dirty="0">
                <a:solidFill>
                  <a:srgbClr val="003B4E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650" spc="80" dirty="0">
                <a:solidFill>
                  <a:srgbClr val="657321"/>
                </a:solidFill>
                <a:latin typeface="Times New Roman"/>
                <a:cs typeface="Times New Roman"/>
              </a:rPr>
              <a:t>mean</a:t>
            </a:r>
            <a:r>
              <a:rPr sz="16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650" spc="15" dirty="0">
                <a:solidFill>
                  <a:srgbClr val="657321"/>
                </a:solidFill>
                <a:latin typeface="Times New Roman"/>
                <a:cs typeface="Times New Roman"/>
              </a:rPr>
              <a:t>=</a:t>
            </a:r>
            <a:r>
              <a:rPr sz="16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650" spc="250" dirty="0">
                <a:solidFill>
                  <a:srgbClr val="AC0000"/>
                </a:solidFill>
                <a:latin typeface="Arial"/>
                <a:cs typeface="Arial"/>
              </a:rPr>
              <a:t>16.6</a:t>
            </a:r>
            <a:r>
              <a:rPr sz="1650" spc="250" dirty="0">
                <a:solidFill>
                  <a:srgbClr val="003B4E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650" spc="240" dirty="0">
                <a:solidFill>
                  <a:srgbClr val="657321"/>
                </a:solidFill>
                <a:latin typeface="Times New Roman"/>
                <a:cs typeface="Times New Roman"/>
              </a:rPr>
              <a:t>sd</a:t>
            </a:r>
            <a:r>
              <a:rPr sz="16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650" spc="15" dirty="0">
                <a:solidFill>
                  <a:srgbClr val="657321"/>
                </a:solidFill>
                <a:latin typeface="Times New Roman"/>
                <a:cs typeface="Times New Roman"/>
              </a:rPr>
              <a:t>=</a:t>
            </a:r>
            <a:r>
              <a:rPr sz="16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650" spc="300" dirty="0">
                <a:solidFill>
                  <a:srgbClr val="AC0000"/>
                </a:solidFill>
                <a:latin typeface="Arial"/>
                <a:cs typeface="Arial"/>
              </a:rPr>
              <a:t>4.7</a:t>
            </a:r>
            <a:r>
              <a:rPr sz="1650" spc="300" dirty="0">
                <a:solidFill>
                  <a:srgbClr val="003B4E"/>
                </a:solidFill>
                <a:latin typeface="Times New Roman"/>
                <a:cs typeface="Times New Roman"/>
              </a:rPr>
              <a:t>,</a:t>
            </a:r>
            <a:r>
              <a:rPr sz="16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650" spc="360" dirty="0">
                <a:solidFill>
                  <a:srgbClr val="657321"/>
                </a:solidFill>
                <a:latin typeface="Times New Roman"/>
                <a:cs typeface="Times New Roman"/>
              </a:rPr>
              <a:t>lower.tail</a:t>
            </a:r>
            <a:r>
              <a:rPr sz="16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650" spc="15" dirty="0">
                <a:solidFill>
                  <a:srgbClr val="657321"/>
                </a:solidFill>
                <a:latin typeface="Times New Roman"/>
                <a:cs typeface="Times New Roman"/>
              </a:rPr>
              <a:t>=</a:t>
            </a:r>
            <a:r>
              <a:rPr sz="16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650" spc="55" dirty="0">
                <a:solidFill>
                  <a:srgbClr val="8F5801"/>
                </a:solidFill>
                <a:latin typeface="Times New Roman"/>
                <a:cs typeface="Times New Roman"/>
              </a:rPr>
              <a:t>FALSE</a:t>
            </a:r>
            <a:r>
              <a:rPr sz="1650" spc="55" dirty="0">
                <a:solidFill>
                  <a:srgbClr val="003B4E"/>
                </a:solidFill>
                <a:latin typeface="Times New Roman"/>
                <a:cs typeface="Times New Roman"/>
              </a:rPr>
              <a:t>)</a:t>
            </a:r>
            <a:r>
              <a:rPr sz="16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650" spc="120" dirty="0">
                <a:solidFill>
                  <a:srgbClr val="5D5D5D"/>
                </a:solidFill>
                <a:latin typeface="Times New Roman"/>
                <a:cs typeface="Times New Roman"/>
              </a:rPr>
              <a:t>#</a:t>
            </a:r>
            <a:r>
              <a:rPr sz="1650" dirty="0">
                <a:solidFill>
                  <a:srgbClr val="5D5D5D"/>
                </a:solidFill>
                <a:latin typeface="Times New Roman"/>
                <a:cs typeface="Times New Roman"/>
              </a:rPr>
              <a:t>	</a:t>
            </a:r>
            <a:r>
              <a:rPr sz="1650" spc="-25" dirty="0">
                <a:solidFill>
                  <a:srgbClr val="5D5D5D"/>
                </a:solidFill>
                <a:latin typeface="Times New Roman"/>
                <a:cs typeface="Times New Roman"/>
              </a:rPr>
              <a:t>we</a:t>
            </a:r>
            <a:r>
              <a:rPr sz="1650" dirty="0">
                <a:solidFill>
                  <a:srgbClr val="5D5D5D"/>
                </a:solidFill>
                <a:latin typeface="Times New Roman"/>
                <a:cs typeface="Times New Roman"/>
              </a:rPr>
              <a:t>	</a:t>
            </a:r>
            <a:r>
              <a:rPr sz="1650" spc="204" dirty="0">
                <a:solidFill>
                  <a:srgbClr val="5D5D5D"/>
                </a:solidFill>
                <a:latin typeface="Times New Roman"/>
                <a:cs typeface="Times New Roman"/>
              </a:rPr>
              <a:t>can</a:t>
            </a:r>
            <a:r>
              <a:rPr sz="1650" dirty="0">
                <a:solidFill>
                  <a:srgbClr val="5D5D5D"/>
                </a:solidFill>
                <a:latin typeface="Times New Roman"/>
                <a:cs typeface="Times New Roman"/>
              </a:rPr>
              <a:t>	</a:t>
            </a:r>
            <a:r>
              <a:rPr sz="1650" spc="290" dirty="0">
                <a:solidFill>
                  <a:srgbClr val="5D5D5D"/>
                </a:solidFill>
                <a:latin typeface="Times New Roman"/>
                <a:cs typeface="Times New Roman"/>
              </a:rPr>
              <a:t>skip</a:t>
            </a:r>
            <a:r>
              <a:rPr sz="1650" dirty="0">
                <a:solidFill>
                  <a:srgbClr val="5D5D5D"/>
                </a:solidFill>
                <a:latin typeface="Times New Roman"/>
                <a:cs typeface="Times New Roman"/>
              </a:rPr>
              <a:t>	</a:t>
            </a:r>
            <a:r>
              <a:rPr sz="1650" spc="175" dirty="0">
                <a:solidFill>
                  <a:srgbClr val="5D5D5D"/>
                </a:solidFill>
                <a:latin typeface="Times New Roman"/>
                <a:cs typeface="Times New Roman"/>
              </a:rPr>
              <a:t>manual</a:t>
            </a:r>
            <a:r>
              <a:rPr sz="1650" dirty="0">
                <a:solidFill>
                  <a:srgbClr val="5D5D5D"/>
                </a:solidFill>
                <a:latin typeface="Times New Roman"/>
                <a:cs typeface="Times New Roman"/>
              </a:rPr>
              <a:t>	</a:t>
            </a:r>
            <a:r>
              <a:rPr sz="1650" spc="220" dirty="0">
                <a:solidFill>
                  <a:srgbClr val="5D5D5D"/>
                </a:solidFill>
                <a:latin typeface="Times New Roman"/>
                <a:cs typeface="Times New Roman"/>
              </a:rPr>
              <a:t>Z-</a:t>
            </a:r>
            <a:r>
              <a:rPr sz="1650" spc="290" dirty="0">
                <a:solidFill>
                  <a:srgbClr val="5D5D5D"/>
                </a:solidFill>
                <a:latin typeface="Times New Roman"/>
                <a:cs typeface="Times New Roman"/>
              </a:rPr>
              <a:t>score</a:t>
            </a:r>
            <a:r>
              <a:rPr sz="1650" dirty="0">
                <a:solidFill>
                  <a:srgbClr val="5D5D5D"/>
                </a:solidFill>
                <a:latin typeface="Times New Roman"/>
                <a:cs typeface="Times New Roman"/>
              </a:rPr>
              <a:t>	</a:t>
            </a:r>
            <a:r>
              <a:rPr sz="1650" spc="254" dirty="0">
                <a:solidFill>
                  <a:srgbClr val="5D5D5D"/>
                </a:solidFill>
                <a:latin typeface="Times New Roman"/>
                <a:cs typeface="Times New Roman"/>
              </a:rPr>
              <a:t>convers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599" y="1352533"/>
            <a:ext cx="12192000" cy="466725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8572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675"/>
              </a:spcBef>
              <a:tabLst>
                <a:tab pos="614680" algn="l"/>
              </a:tabLst>
            </a:pPr>
            <a:r>
              <a:rPr sz="1650" spc="360" dirty="0">
                <a:latin typeface="Arial"/>
                <a:cs typeface="Arial"/>
              </a:rPr>
              <a:t>[1]</a:t>
            </a:r>
            <a:r>
              <a:rPr sz="1650" dirty="0">
                <a:latin typeface="Arial"/>
                <a:cs typeface="Arial"/>
              </a:rPr>
              <a:t>	</a:t>
            </a:r>
            <a:r>
              <a:rPr sz="1650" spc="114" dirty="0">
                <a:latin typeface="Arial"/>
                <a:cs typeface="Arial"/>
              </a:rPr>
              <a:t>0.09355966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7912" y="3205162"/>
            <a:ext cx="8772524" cy="334803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The</a:t>
            </a:r>
            <a:r>
              <a:rPr spc="-285" dirty="0"/>
              <a:t> </a:t>
            </a:r>
            <a:r>
              <a:rPr spc="-35" dirty="0"/>
              <a:t>other</a:t>
            </a:r>
            <a:r>
              <a:rPr spc="-285" dirty="0"/>
              <a:t> </a:t>
            </a:r>
            <a:r>
              <a:rPr spc="-95" dirty="0"/>
              <a:t>way</a:t>
            </a:r>
            <a:r>
              <a:rPr spc="-285" dirty="0"/>
              <a:t> </a:t>
            </a:r>
            <a:r>
              <a:rPr spc="-120" dirty="0"/>
              <a:t>around</a:t>
            </a:r>
            <a:r>
              <a:rPr spc="-285" dirty="0"/>
              <a:t> </a:t>
            </a:r>
            <a:r>
              <a:rPr spc="-950" dirty="0"/>
              <a:t>…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9599" y="3581382"/>
            <a:ext cx="5953125" cy="428625"/>
            <a:chOff x="609599" y="3581382"/>
            <a:chExt cx="5953125" cy="428625"/>
          </a:xfrm>
        </p:grpSpPr>
        <p:sp>
          <p:nvSpPr>
            <p:cNvPr id="4" name="object 4"/>
            <p:cNvSpPr/>
            <p:nvPr/>
          </p:nvSpPr>
          <p:spPr>
            <a:xfrm>
              <a:off x="614362" y="3586145"/>
              <a:ext cx="5943600" cy="419100"/>
            </a:xfrm>
            <a:custGeom>
              <a:avLst/>
              <a:gdLst/>
              <a:ahLst/>
              <a:cxnLst/>
              <a:rect l="l" t="t" r="r" b="b"/>
              <a:pathLst>
                <a:path w="5943600" h="419100">
                  <a:moveTo>
                    <a:pt x="5914682" y="419061"/>
                  </a:moveTo>
                  <a:lnTo>
                    <a:pt x="28916" y="419061"/>
                  </a:lnTo>
                  <a:lnTo>
                    <a:pt x="24664" y="418204"/>
                  </a:lnTo>
                  <a:lnTo>
                    <a:pt x="0" y="390153"/>
                  </a:lnTo>
                  <a:lnTo>
                    <a:pt x="0" y="385762"/>
                  </a:lnTo>
                  <a:lnTo>
                    <a:pt x="0" y="28870"/>
                  </a:lnTo>
                  <a:lnTo>
                    <a:pt x="28916" y="0"/>
                  </a:lnTo>
                  <a:lnTo>
                    <a:pt x="5914682" y="0"/>
                  </a:lnTo>
                  <a:lnTo>
                    <a:pt x="5943599" y="28870"/>
                  </a:lnTo>
                  <a:lnTo>
                    <a:pt x="5943599" y="390153"/>
                  </a:lnTo>
                  <a:lnTo>
                    <a:pt x="5918934" y="418204"/>
                  </a:lnTo>
                  <a:lnTo>
                    <a:pt x="5914682" y="419061"/>
                  </a:lnTo>
                  <a:close/>
                </a:path>
              </a:pathLst>
            </a:custGeom>
            <a:solidFill>
              <a:srgbClr val="F1F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4362" y="3586145"/>
              <a:ext cx="5943600" cy="419100"/>
            </a:xfrm>
            <a:custGeom>
              <a:avLst/>
              <a:gdLst/>
              <a:ahLst/>
              <a:cxnLst/>
              <a:rect l="l" t="t" r="r" b="b"/>
              <a:pathLst>
                <a:path w="5943600" h="419100">
                  <a:moveTo>
                    <a:pt x="0" y="385762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5910262" y="0"/>
                  </a:lnTo>
                  <a:lnTo>
                    <a:pt x="5914682" y="0"/>
                  </a:lnTo>
                  <a:lnTo>
                    <a:pt x="5918934" y="819"/>
                  </a:lnTo>
                  <a:lnTo>
                    <a:pt x="5923019" y="2495"/>
                  </a:lnTo>
                  <a:lnTo>
                    <a:pt x="5927103" y="4171"/>
                  </a:lnTo>
                  <a:lnTo>
                    <a:pt x="5930708" y="6581"/>
                  </a:lnTo>
                  <a:lnTo>
                    <a:pt x="5933835" y="9715"/>
                  </a:lnTo>
                  <a:lnTo>
                    <a:pt x="5936961" y="12839"/>
                  </a:lnTo>
                  <a:lnTo>
                    <a:pt x="5943599" y="33337"/>
                  </a:lnTo>
                  <a:lnTo>
                    <a:pt x="5943599" y="385762"/>
                  </a:lnTo>
                  <a:lnTo>
                    <a:pt x="5918934" y="418204"/>
                  </a:lnTo>
                  <a:lnTo>
                    <a:pt x="5910262" y="419099"/>
                  </a:lnTo>
                  <a:lnTo>
                    <a:pt x="33337" y="419099"/>
                  </a:lnTo>
                  <a:lnTo>
                    <a:pt x="845" y="394392"/>
                  </a:lnTo>
                  <a:lnTo>
                    <a:pt x="0" y="390153"/>
                  </a:lnTo>
                  <a:lnTo>
                    <a:pt x="0" y="385762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12" y="3590950"/>
              <a:ext cx="5934075" cy="409575"/>
            </a:xfrm>
            <a:custGeom>
              <a:avLst/>
              <a:gdLst/>
              <a:ahLst/>
              <a:cxnLst/>
              <a:rect l="l" t="t" r="r" b="b"/>
              <a:pathLst>
                <a:path w="5934075" h="409575">
                  <a:moveTo>
                    <a:pt x="5934075" y="20675"/>
                  </a:moveTo>
                  <a:lnTo>
                    <a:pt x="5931293" y="13944"/>
                  </a:lnTo>
                  <a:lnTo>
                    <a:pt x="5920130" y="2781"/>
                  </a:lnTo>
                  <a:lnTo>
                    <a:pt x="5913399" y="0"/>
                  </a:lnTo>
                  <a:lnTo>
                    <a:pt x="20688" y="0"/>
                  </a:lnTo>
                  <a:lnTo>
                    <a:pt x="13957" y="2781"/>
                  </a:lnTo>
                  <a:lnTo>
                    <a:pt x="2794" y="13944"/>
                  </a:lnTo>
                  <a:lnTo>
                    <a:pt x="0" y="20675"/>
                  </a:lnTo>
                  <a:lnTo>
                    <a:pt x="0" y="388886"/>
                  </a:lnTo>
                  <a:lnTo>
                    <a:pt x="2794" y="395617"/>
                  </a:lnTo>
                  <a:lnTo>
                    <a:pt x="13957" y="406781"/>
                  </a:lnTo>
                  <a:lnTo>
                    <a:pt x="20650" y="409549"/>
                  </a:lnTo>
                  <a:lnTo>
                    <a:pt x="5913425" y="409549"/>
                  </a:lnTo>
                  <a:lnTo>
                    <a:pt x="5920130" y="406781"/>
                  </a:lnTo>
                  <a:lnTo>
                    <a:pt x="5931293" y="395617"/>
                  </a:lnTo>
                  <a:lnTo>
                    <a:pt x="5934075" y="388886"/>
                  </a:lnTo>
                  <a:lnTo>
                    <a:pt x="5934075" y="20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08"/>
            <a:ext cx="95249" cy="952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1785" y="949325"/>
            <a:ext cx="5747385" cy="297815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675"/>
              </a:spcBef>
            </a:pPr>
            <a:r>
              <a:rPr sz="2250" dirty="0">
                <a:latin typeface="Arial"/>
                <a:cs typeface="Arial"/>
              </a:rPr>
              <a:t>What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critical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value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cutting-</a:t>
            </a:r>
            <a:r>
              <a:rPr sz="2250" spc="40" dirty="0">
                <a:latin typeface="Arial"/>
                <a:cs typeface="Arial"/>
              </a:rPr>
              <a:t>off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top</a:t>
            </a:r>
            <a:r>
              <a:rPr sz="2250" b="1" spc="-15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25" dirty="0">
                <a:solidFill>
                  <a:srgbClr val="1C4189"/>
                </a:solidFill>
                <a:latin typeface="Arial"/>
                <a:cs typeface="Arial"/>
              </a:rPr>
              <a:t>5%</a:t>
            </a:r>
            <a:r>
              <a:rPr sz="2250" spc="-25" dirty="0">
                <a:latin typeface="Arial"/>
                <a:cs typeface="Arial"/>
              </a:rPr>
              <a:t>?</a:t>
            </a:r>
            <a:endParaRPr sz="2250">
              <a:latin typeface="Arial"/>
              <a:cs typeface="Arial"/>
            </a:endParaRPr>
          </a:p>
          <a:p>
            <a:pPr marL="23495" marR="153035">
              <a:lnSpc>
                <a:spcPct val="125000"/>
              </a:lnSpc>
              <a:spcBef>
                <a:spcPts val="900"/>
              </a:spcBef>
            </a:pPr>
            <a:r>
              <a:rPr sz="2250" spc="-35" dirty="0">
                <a:latin typeface="Arial"/>
                <a:cs typeface="Arial"/>
              </a:rPr>
              <a:t>We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can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reverse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math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(or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use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different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R </a:t>
            </a:r>
            <a:r>
              <a:rPr sz="2250" spc="-10" dirty="0">
                <a:latin typeface="Arial"/>
                <a:cs typeface="Arial"/>
              </a:rPr>
              <a:t>function)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calculate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critical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cut-</a:t>
            </a:r>
            <a:r>
              <a:rPr sz="2250" spc="40" dirty="0">
                <a:latin typeface="Arial"/>
                <a:cs typeface="Arial"/>
              </a:rPr>
              <a:t>off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for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a </a:t>
            </a:r>
            <a:r>
              <a:rPr sz="2250" spc="-60" dirty="0">
                <a:latin typeface="Arial"/>
                <a:cs typeface="Arial"/>
              </a:rPr>
              <a:t>specific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probability,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00" dirty="0">
                <a:latin typeface="Arial"/>
                <a:cs typeface="Arial"/>
              </a:rPr>
              <a:t>assuming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some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population </a:t>
            </a:r>
            <a:r>
              <a:rPr sz="2250" spc="-110" dirty="0">
                <a:latin typeface="Arial"/>
                <a:cs typeface="Arial"/>
              </a:rPr>
              <a:t>mean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SD: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  <a:tabLst>
                <a:tab pos="356870" algn="l"/>
                <a:tab pos="1488440" algn="l"/>
                <a:tab pos="1771650" algn="l"/>
                <a:tab pos="2620645" algn="l"/>
                <a:tab pos="3328035" algn="l"/>
                <a:tab pos="3611245" algn="l"/>
                <a:tab pos="4460240" algn="l"/>
                <a:tab pos="4885055" algn="l"/>
                <a:tab pos="5167630" algn="l"/>
              </a:tabLst>
            </a:pPr>
            <a:r>
              <a:rPr sz="1850" spc="135" dirty="0">
                <a:solidFill>
                  <a:srgbClr val="AAAAAA"/>
                </a:solidFill>
                <a:latin typeface="Times New Roman"/>
                <a:cs typeface="Times New Roman"/>
                <a:hlinkClick r:id="rId3"/>
              </a:rPr>
              <a:t>1</a:t>
            </a:r>
            <a:r>
              <a:rPr sz="1850" dirty="0">
                <a:solidFill>
                  <a:srgbClr val="AAAAAA"/>
                </a:solidFill>
                <a:latin typeface="Times New Roman"/>
                <a:cs typeface="Times New Roman"/>
              </a:rPr>
              <a:t>	</a:t>
            </a:r>
            <a:r>
              <a:rPr sz="1850" spc="190" dirty="0">
                <a:solidFill>
                  <a:srgbClr val="4658AB"/>
                </a:solidFill>
                <a:latin typeface="Times New Roman"/>
                <a:cs typeface="Times New Roman"/>
              </a:rPr>
              <a:t>qnorm</a:t>
            </a:r>
            <a:r>
              <a:rPr sz="1850" spc="190" dirty="0">
                <a:solidFill>
                  <a:srgbClr val="003B4E"/>
                </a:solidFill>
                <a:latin typeface="Times New Roman"/>
                <a:cs typeface="Times New Roman"/>
              </a:rPr>
              <a:t>(</a:t>
            </a:r>
            <a:r>
              <a:rPr sz="1850" spc="190" dirty="0">
                <a:solidFill>
                  <a:srgbClr val="657321"/>
                </a:solidFill>
                <a:latin typeface="Times New Roman"/>
                <a:cs typeface="Times New Roman"/>
              </a:rPr>
              <a:t>p</a:t>
            </a:r>
            <a:r>
              <a:rPr sz="18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850" spc="10" dirty="0">
                <a:solidFill>
                  <a:srgbClr val="657321"/>
                </a:solidFill>
                <a:latin typeface="Times New Roman"/>
                <a:cs typeface="Times New Roman"/>
              </a:rPr>
              <a:t>=</a:t>
            </a:r>
            <a:r>
              <a:rPr sz="18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850" spc="285" dirty="0">
                <a:solidFill>
                  <a:srgbClr val="AC0000"/>
                </a:solidFill>
                <a:latin typeface="Arial"/>
                <a:cs typeface="Arial"/>
              </a:rPr>
              <a:t>0.05</a:t>
            </a:r>
            <a:r>
              <a:rPr sz="1850" spc="285" dirty="0">
                <a:solidFill>
                  <a:srgbClr val="003B4E"/>
                </a:solidFill>
                <a:latin typeface="Times New Roman"/>
                <a:cs typeface="Times New Roman"/>
              </a:rPr>
              <a:t>,</a:t>
            </a:r>
            <a:r>
              <a:rPr sz="18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850" spc="90" dirty="0">
                <a:solidFill>
                  <a:srgbClr val="657321"/>
                </a:solidFill>
                <a:latin typeface="Times New Roman"/>
                <a:cs typeface="Times New Roman"/>
              </a:rPr>
              <a:t>mean</a:t>
            </a:r>
            <a:r>
              <a:rPr sz="18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850" spc="10" dirty="0">
                <a:solidFill>
                  <a:srgbClr val="657321"/>
                </a:solidFill>
                <a:latin typeface="Times New Roman"/>
                <a:cs typeface="Times New Roman"/>
              </a:rPr>
              <a:t>=</a:t>
            </a:r>
            <a:r>
              <a:rPr sz="18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850" spc="285" dirty="0">
                <a:solidFill>
                  <a:srgbClr val="AC0000"/>
                </a:solidFill>
                <a:latin typeface="Arial"/>
                <a:cs typeface="Arial"/>
              </a:rPr>
              <a:t>16.6</a:t>
            </a:r>
            <a:r>
              <a:rPr sz="1850" spc="285" dirty="0">
                <a:solidFill>
                  <a:srgbClr val="003B4E"/>
                </a:solidFill>
                <a:latin typeface="Times New Roman"/>
                <a:cs typeface="Times New Roman"/>
              </a:rPr>
              <a:t>,</a:t>
            </a:r>
            <a:r>
              <a:rPr sz="1850" dirty="0">
                <a:solidFill>
                  <a:srgbClr val="003B4E"/>
                </a:solidFill>
                <a:latin typeface="Times New Roman"/>
                <a:cs typeface="Times New Roman"/>
              </a:rPr>
              <a:t>	</a:t>
            </a:r>
            <a:r>
              <a:rPr sz="1850" spc="260" dirty="0">
                <a:solidFill>
                  <a:srgbClr val="657321"/>
                </a:solidFill>
                <a:latin typeface="Times New Roman"/>
                <a:cs typeface="Times New Roman"/>
              </a:rPr>
              <a:t>sd</a:t>
            </a:r>
            <a:r>
              <a:rPr sz="18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850" spc="10" dirty="0">
                <a:solidFill>
                  <a:srgbClr val="657321"/>
                </a:solidFill>
                <a:latin typeface="Times New Roman"/>
                <a:cs typeface="Times New Roman"/>
              </a:rPr>
              <a:t>=</a:t>
            </a:r>
            <a:r>
              <a:rPr sz="1850" dirty="0">
                <a:solidFill>
                  <a:srgbClr val="657321"/>
                </a:solidFill>
                <a:latin typeface="Times New Roman"/>
                <a:cs typeface="Times New Roman"/>
              </a:rPr>
              <a:t>	</a:t>
            </a:r>
            <a:r>
              <a:rPr sz="1850" spc="325" dirty="0">
                <a:solidFill>
                  <a:srgbClr val="AC0000"/>
                </a:solidFill>
                <a:latin typeface="Arial"/>
                <a:cs typeface="Arial"/>
              </a:rPr>
              <a:t>4.7</a:t>
            </a:r>
            <a:r>
              <a:rPr sz="1850" spc="325" dirty="0">
                <a:solidFill>
                  <a:srgbClr val="003B4E"/>
                </a:solidFill>
                <a:latin typeface="Times New Roman"/>
                <a:cs typeface="Times New Roman"/>
              </a:rPr>
              <a:t>,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1847832"/>
            <a:ext cx="95249" cy="952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4791057"/>
            <a:ext cx="95249" cy="9521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6899" y="4606924"/>
            <a:ext cx="5911215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715">
              <a:lnSpc>
                <a:spcPct val="108300"/>
              </a:lnSpc>
              <a:spcBef>
                <a:spcPts val="100"/>
              </a:spcBef>
            </a:pPr>
            <a:r>
              <a:rPr sz="2250" spc="-50" dirty="0">
                <a:latin typeface="Arial"/>
                <a:cs typeface="Arial"/>
              </a:rPr>
              <a:t>Decide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00" dirty="0">
                <a:latin typeface="Arial"/>
                <a:cs typeface="Arial"/>
              </a:rPr>
              <a:t>advance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50" dirty="0">
                <a:latin typeface="Arial"/>
                <a:cs typeface="Arial"/>
              </a:rPr>
              <a:t>(e.g.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top</a:t>
            </a:r>
            <a:r>
              <a:rPr sz="2250" spc="-145" dirty="0">
                <a:latin typeface="Arial"/>
                <a:cs typeface="Arial"/>
              </a:rPr>
              <a:t> 5%, </a:t>
            </a:r>
            <a:r>
              <a:rPr sz="2250" dirty="0">
                <a:latin typeface="Arial"/>
                <a:cs typeface="Arial"/>
              </a:rPr>
              <a:t>top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00" dirty="0">
                <a:latin typeface="Arial"/>
                <a:cs typeface="Arial"/>
              </a:rPr>
              <a:t>10%,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50" dirty="0">
                <a:latin typeface="Arial"/>
                <a:cs typeface="Arial"/>
              </a:rPr>
              <a:t>etc…), </a:t>
            </a:r>
            <a:r>
              <a:rPr sz="2250" spc="-10" dirty="0">
                <a:latin typeface="Arial"/>
                <a:cs typeface="Arial"/>
              </a:rPr>
              <a:t>then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compare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scores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against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this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cut-</a:t>
            </a:r>
            <a:r>
              <a:rPr sz="2250" spc="25" dirty="0">
                <a:latin typeface="Arial"/>
                <a:cs typeface="Arial"/>
              </a:rPr>
              <a:t>off</a:t>
            </a:r>
            <a:endParaRPr sz="2250">
              <a:latin typeface="Arial"/>
              <a:cs typeface="Arial"/>
            </a:endParaRPr>
          </a:p>
          <a:p>
            <a:pPr marL="12700" marR="124460">
              <a:lnSpc>
                <a:spcPct val="125000"/>
              </a:lnSpc>
              <a:spcBef>
                <a:spcPts val="2250"/>
              </a:spcBef>
            </a:pPr>
            <a:r>
              <a:rPr sz="2250" i="1" spc="-75" dirty="0">
                <a:latin typeface="Arial"/>
                <a:cs typeface="Arial"/>
              </a:rPr>
              <a:t>3.</a:t>
            </a:r>
            <a:r>
              <a:rPr sz="2250" i="1" spc="-145" dirty="0">
                <a:latin typeface="Arial"/>
                <a:cs typeface="Arial"/>
              </a:rPr>
              <a:t> </a:t>
            </a:r>
            <a:r>
              <a:rPr sz="2250" i="1" spc="-160" dirty="0">
                <a:latin typeface="Arial"/>
                <a:cs typeface="Arial"/>
              </a:rPr>
              <a:t>Compare</a:t>
            </a:r>
            <a:r>
              <a:rPr sz="2250" i="1" spc="-140" dirty="0">
                <a:latin typeface="Arial"/>
                <a:cs typeface="Arial"/>
              </a:rPr>
              <a:t> </a:t>
            </a:r>
            <a:r>
              <a:rPr sz="2250" i="1" spc="-120" dirty="0">
                <a:latin typeface="Arial"/>
                <a:cs typeface="Arial"/>
              </a:rPr>
              <a:t>against</a:t>
            </a:r>
            <a:r>
              <a:rPr sz="2250" i="1" spc="-145" dirty="0">
                <a:latin typeface="Arial"/>
                <a:cs typeface="Arial"/>
              </a:rPr>
              <a:t> </a:t>
            </a:r>
            <a:r>
              <a:rPr sz="2250" i="1" spc="-204" dirty="0">
                <a:latin typeface="Arial"/>
                <a:cs typeface="Arial"/>
              </a:rPr>
              <a:t>some</a:t>
            </a:r>
            <a:r>
              <a:rPr sz="2250" i="1" spc="-140" dirty="0">
                <a:latin typeface="Arial"/>
                <a:cs typeface="Arial"/>
              </a:rPr>
              <a:t> </a:t>
            </a:r>
            <a:r>
              <a:rPr sz="2250" i="1" spc="-130" dirty="0">
                <a:latin typeface="Arial"/>
                <a:cs typeface="Arial"/>
              </a:rPr>
              <a:t>defined</a:t>
            </a:r>
            <a:r>
              <a:rPr sz="2250" i="1" spc="-145" dirty="0">
                <a:latin typeface="Arial"/>
                <a:cs typeface="Arial"/>
              </a:rPr>
              <a:t> </a:t>
            </a:r>
            <a:r>
              <a:rPr sz="2250" i="1" spc="-140" dirty="0">
                <a:latin typeface="Arial"/>
                <a:cs typeface="Arial"/>
              </a:rPr>
              <a:t>“unusualnes” </a:t>
            </a:r>
            <a:r>
              <a:rPr sz="2250" i="1" spc="-20" dirty="0">
                <a:latin typeface="Arial"/>
                <a:cs typeface="Arial"/>
              </a:rPr>
              <a:t>cut- </a:t>
            </a:r>
            <a:r>
              <a:rPr sz="2250" i="1" spc="-25" dirty="0">
                <a:latin typeface="Arial"/>
                <a:cs typeface="Arial"/>
              </a:rPr>
              <a:t>off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599" y="4010007"/>
            <a:ext cx="5953125" cy="51435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9842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775"/>
              </a:spcBef>
              <a:tabLst>
                <a:tab pos="683260" algn="l"/>
              </a:tabLst>
            </a:pPr>
            <a:r>
              <a:rPr sz="1850" spc="400" dirty="0">
                <a:latin typeface="Arial"/>
                <a:cs typeface="Arial"/>
              </a:rPr>
              <a:t>[1]</a:t>
            </a:r>
            <a:r>
              <a:rPr sz="1850" dirty="0">
                <a:latin typeface="Arial"/>
                <a:cs typeface="Arial"/>
              </a:rPr>
              <a:t>	</a:t>
            </a:r>
            <a:r>
              <a:rPr sz="1850" spc="130" dirty="0">
                <a:latin typeface="Arial"/>
                <a:cs typeface="Arial"/>
              </a:rPr>
              <a:t>24.33081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0912" y="1281112"/>
            <a:ext cx="5114924" cy="426243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75" dirty="0"/>
              <a:t>The</a:t>
            </a:r>
            <a:r>
              <a:rPr sz="3200" spc="-240" dirty="0"/>
              <a:t> </a:t>
            </a:r>
            <a:r>
              <a:rPr sz="3200" spc="-10" dirty="0"/>
              <a:t>other</a:t>
            </a:r>
            <a:r>
              <a:rPr sz="3200" spc="-235" dirty="0"/>
              <a:t> </a:t>
            </a:r>
            <a:r>
              <a:rPr sz="3200" spc="-60" dirty="0"/>
              <a:t>way</a:t>
            </a:r>
            <a:r>
              <a:rPr sz="3200" spc="-235" dirty="0"/>
              <a:t> </a:t>
            </a:r>
            <a:r>
              <a:rPr sz="3200" spc="-90" dirty="0"/>
              <a:t>around</a:t>
            </a:r>
            <a:r>
              <a:rPr sz="3200" spc="-235" dirty="0"/>
              <a:t> </a:t>
            </a:r>
            <a:r>
              <a:rPr sz="3200" spc="-819" dirty="0"/>
              <a:t>…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990599" y="1590657"/>
            <a:ext cx="47625" cy="1866900"/>
          </a:xfrm>
          <a:custGeom>
            <a:avLst/>
            <a:gdLst/>
            <a:ahLst/>
            <a:cxnLst/>
            <a:rect l="l" t="t" r="r" b="b"/>
            <a:pathLst>
              <a:path w="47625" h="1866900">
                <a:moveTo>
                  <a:pt x="47624" y="1866899"/>
                </a:moveTo>
                <a:lnTo>
                  <a:pt x="0" y="1866899"/>
                </a:lnTo>
                <a:lnTo>
                  <a:pt x="0" y="0"/>
                </a:lnTo>
                <a:lnTo>
                  <a:pt x="47624" y="0"/>
                </a:lnTo>
                <a:lnTo>
                  <a:pt x="47624" y="1866899"/>
                </a:lnTo>
                <a:close/>
              </a:path>
            </a:pathLst>
          </a:custGeom>
          <a:solidFill>
            <a:srgbClr val="1C4189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4112" y="1524635"/>
            <a:ext cx="10876915" cy="1692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600"/>
              </a:lnSpc>
              <a:spcBef>
                <a:spcPts val="130"/>
              </a:spcBef>
            </a:pPr>
            <a:r>
              <a:rPr sz="2000" spc="-60" dirty="0">
                <a:latin typeface="Arial"/>
                <a:cs typeface="Arial"/>
              </a:rPr>
              <a:t>Researcher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is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interested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cats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spent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longest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puzzle.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calculates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critical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cut-</a:t>
            </a:r>
            <a:r>
              <a:rPr sz="2000" spc="30" dirty="0">
                <a:latin typeface="Arial"/>
                <a:cs typeface="Arial"/>
              </a:rPr>
              <a:t>off </a:t>
            </a:r>
            <a:r>
              <a:rPr sz="2000" dirty="0">
                <a:latin typeface="Arial"/>
                <a:cs typeface="Arial"/>
              </a:rPr>
              <a:t>point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for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top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10%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looking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latency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40" dirty="0">
                <a:latin typeface="Arial"/>
                <a:cs typeface="Arial"/>
              </a:rPr>
              <a:t>as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22.62.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then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identifies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two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cats.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Goose,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who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spent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19.45 </a:t>
            </a:r>
            <a:r>
              <a:rPr sz="2000" spc="-75" dirty="0">
                <a:latin typeface="Arial"/>
                <a:cs typeface="Arial"/>
              </a:rPr>
              <a:t>seconds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on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task,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and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Pringles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who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spent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22.90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seconds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on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task.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000" dirty="0">
                <a:latin typeface="Arial"/>
                <a:cs typeface="Arial"/>
              </a:rPr>
              <a:t>Are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Goose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and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Pringles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top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10%?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75" dirty="0"/>
              <a:t>The</a:t>
            </a:r>
            <a:r>
              <a:rPr sz="3200" spc="-240" dirty="0"/>
              <a:t> </a:t>
            </a:r>
            <a:r>
              <a:rPr sz="3200" spc="-10" dirty="0"/>
              <a:t>other</a:t>
            </a:r>
            <a:r>
              <a:rPr sz="3200" spc="-235" dirty="0"/>
              <a:t> </a:t>
            </a:r>
            <a:r>
              <a:rPr sz="3200" spc="-60" dirty="0"/>
              <a:t>way</a:t>
            </a:r>
            <a:r>
              <a:rPr sz="3200" spc="-235" dirty="0"/>
              <a:t> </a:t>
            </a:r>
            <a:r>
              <a:rPr sz="3200" spc="-90" dirty="0"/>
              <a:t>around</a:t>
            </a:r>
            <a:r>
              <a:rPr sz="3200" spc="-235" dirty="0"/>
              <a:t> </a:t>
            </a:r>
            <a:r>
              <a:rPr sz="3200" spc="-819" dirty="0"/>
              <a:t>…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1209657"/>
            <a:ext cx="85725" cy="856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4075" y="895985"/>
            <a:ext cx="2935605" cy="149606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000" b="1" spc="-114" dirty="0">
                <a:solidFill>
                  <a:srgbClr val="1C4189"/>
                </a:solidFill>
                <a:latin typeface="Arial"/>
                <a:cs typeface="Arial"/>
              </a:rPr>
              <a:t>Goose:</a:t>
            </a:r>
            <a:r>
              <a:rPr sz="2000" b="1" spc="-11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19.45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seconds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38500"/>
              </a:lnSpc>
              <a:spcBef>
                <a:spcPts val="500"/>
              </a:spcBef>
            </a:pPr>
            <a:r>
              <a:rPr sz="2000" b="1" spc="-85" dirty="0">
                <a:solidFill>
                  <a:srgbClr val="1C4189"/>
                </a:solidFill>
                <a:latin typeface="Arial"/>
                <a:cs typeface="Arial"/>
              </a:rPr>
              <a:t>Pringles:</a:t>
            </a:r>
            <a:r>
              <a:rPr sz="2000" b="1" spc="-10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22.90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seconds </a:t>
            </a:r>
            <a:r>
              <a:rPr sz="2000" dirty="0">
                <a:latin typeface="Arial"/>
                <a:cs typeface="Arial"/>
              </a:rPr>
              <a:t>Critical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cut-off: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22.62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500" spc="-500" dirty="0">
                <a:latin typeface="Apple Color Emoji"/>
                <a:cs typeface="Apple Color Emoji"/>
              </a:rPr>
              <a:t>👍👎</a:t>
            </a:r>
            <a:endParaRPr sz="2500">
              <a:latin typeface="Apple Color Emoji"/>
              <a:cs typeface="Apple Color Emoj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1695432"/>
            <a:ext cx="85725" cy="856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49" y="2181207"/>
            <a:ext cx="85725" cy="856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7912" y="2871787"/>
            <a:ext cx="8772524" cy="426243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75" dirty="0"/>
              <a:t>The</a:t>
            </a:r>
            <a:r>
              <a:rPr sz="3200" spc="-240" dirty="0"/>
              <a:t> </a:t>
            </a:r>
            <a:r>
              <a:rPr sz="3200" spc="-10" dirty="0"/>
              <a:t>other</a:t>
            </a:r>
            <a:r>
              <a:rPr sz="3200" spc="-235" dirty="0"/>
              <a:t> </a:t>
            </a:r>
            <a:r>
              <a:rPr sz="3200" spc="-60" dirty="0"/>
              <a:t>way</a:t>
            </a:r>
            <a:r>
              <a:rPr sz="3200" spc="-235" dirty="0"/>
              <a:t> </a:t>
            </a:r>
            <a:r>
              <a:rPr sz="3200" spc="-90" dirty="0"/>
              <a:t>around</a:t>
            </a:r>
            <a:r>
              <a:rPr sz="3200" spc="-235" dirty="0"/>
              <a:t> </a:t>
            </a:r>
            <a:r>
              <a:rPr sz="3200" spc="-819" dirty="0"/>
              <a:t>…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1209657"/>
            <a:ext cx="85725" cy="856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4075" y="895985"/>
            <a:ext cx="2935605" cy="149606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000" b="1" spc="-114" dirty="0">
                <a:solidFill>
                  <a:srgbClr val="1C4189"/>
                </a:solidFill>
                <a:latin typeface="Arial"/>
                <a:cs typeface="Arial"/>
              </a:rPr>
              <a:t>Goose:</a:t>
            </a:r>
            <a:r>
              <a:rPr sz="2000" b="1" spc="-11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19.45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seconds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38500"/>
              </a:lnSpc>
              <a:spcBef>
                <a:spcPts val="500"/>
              </a:spcBef>
            </a:pPr>
            <a:r>
              <a:rPr sz="2000" b="1" spc="-85" dirty="0">
                <a:solidFill>
                  <a:srgbClr val="1C4189"/>
                </a:solidFill>
                <a:latin typeface="Arial"/>
                <a:cs typeface="Arial"/>
              </a:rPr>
              <a:t>Pringles:</a:t>
            </a:r>
            <a:r>
              <a:rPr sz="2000" b="1" spc="-10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22.90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seconds </a:t>
            </a:r>
            <a:r>
              <a:rPr sz="2000" dirty="0">
                <a:latin typeface="Arial"/>
                <a:cs typeface="Arial"/>
              </a:rPr>
              <a:t>Critical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cut-off: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22.62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500" spc="-500" dirty="0">
                <a:latin typeface="Apple Color Emoji"/>
                <a:cs typeface="Apple Color Emoji"/>
              </a:rPr>
              <a:t>👍👎</a:t>
            </a:r>
            <a:endParaRPr sz="2500">
              <a:latin typeface="Apple Color Emoji"/>
              <a:cs typeface="Apple Color Emoj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9" y="1695432"/>
            <a:ext cx="85725" cy="856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2181207"/>
            <a:ext cx="85725" cy="856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7912" y="2871787"/>
            <a:ext cx="8772524" cy="426243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55498"/>
            <a:ext cx="11619230" cy="1776730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pc="-229" dirty="0"/>
              <a:t>Assuming</a:t>
            </a:r>
            <a:r>
              <a:rPr spc="-245" dirty="0"/>
              <a:t> </a:t>
            </a:r>
            <a:r>
              <a:rPr spc="-20" dirty="0"/>
              <a:t>that…</a:t>
            </a:r>
          </a:p>
          <a:p>
            <a:pPr marL="12700" marR="5080">
              <a:lnSpc>
                <a:spcPct val="125000"/>
              </a:lnSpc>
              <a:spcBef>
                <a:spcPts val="630"/>
              </a:spcBef>
            </a:pPr>
            <a:r>
              <a:rPr sz="2250" b="0" spc="-35" dirty="0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2250" b="0" spc="-1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spc="-55" dirty="0">
                <a:solidFill>
                  <a:srgbClr val="000000"/>
                </a:solidFill>
                <a:latin typeface="Arial"/>
                <a:cs typeface="Arial"/>
              </a:rPr>
              <a:t>calculated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spc="-55" dirty="0">
                <a:solidFill>
                  <a:srgbClr val="000000"/>
                </a:solidFill>
                <a:latin typeface="Arial"/>
                <a:cs typeface="Arial"/>
              </a:rPr>
              <a:t>these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spc="-10" dirty="0">
                <a:solidFill>
                  <a:srgbClr val="000000"/>
                </a:solidFill>
                <a:latin typeface="Arial"/>
                <a:cs typeface="Arial"/>
              </a:rPr>
              <a:t>probabilities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spc="-155" dirty="0">
                <a:solidFill>
                  <a:srgbClr val="1C4189"/>
                </a:solidFill>
              </a:rPr>
              <a:t>assuming</a:t>
            </a:r>
            <a:r>
              <a:rPr sz="2250" spc="-165" dirty="0">
                <a:solidFill>
                  <a:srgbClr val="1C4189"/>
                </a:solidFill>
              </a:rPr>
              <a:t> </a:t>
            </a:r>
            <a:r>
              <a:rPr sz="2250" spc="-85" dirty="0">
                <a:solidFill>
                  <a:srgbClr val="1C4189"/>
                </a:solidFill>
              </a:rPr>
              <a:t>a</a:t>
            </a:r>
            <a:r>
              <a:rPr sz="2250" spc="-160" dirty="0">
                <a:solidFill>
                  <a:srgbClr val="1C4189"/>
                </a:solidFill>
              </a:rPr>
              <a:t> </a:t>
            </a:r>
            <a:r>
              <a:rPr sz="2250" spc="-45" dirty="0">
                <a:solidFill>
                  <a:srgbClr val="1C4189"/>
                </a:solidFill>
              </a:rPr>
              <a:t>certain</a:t>
            </a:r>
            <a:r>
              <a:rPr sz="2250" spc="-160" dirty="0">
                <a:solidFill>
                  <a:srgbClr val="1C4189"/>
                </a:solidFill>
              </a:rPr>
              <a:t> </a:t>
            </a:r>
            <a:r>
              <a:rPr sz="2250" spc="-130" dirty="0">
                <a:solidFill>
                  <a:srgbClr val="1C4189"/>
                </a:solidFill>
              </a:rPr>
              <a:t>shape</a:t>
            </a:r>
            <a:r>
              <a:rPr sz="2250" spc="-160" dirty="0">
                <a:solidFill>
                  <a:srgbClr val="1C4189"/>
                </a:solidFill>
              </a:rPr>
              <a:t> </a:t>
            </a:r>
            <a:r>
              <a:rPr sz="2250" spc="-35" dirty="0">
                <a:solidFill>
                  <a:srgbClr val="1C4189"/>
                </a:solidFill>
              </a:rPr>
              <a:t>of</a:t>
            </a:r>
            <a:r>
              <a:rPr sz="2250" spc="-160" dirty="0">
                <a:solidFill>
                  <a:srgbClr val="1C4189"/>
                </a:solidFill>
              </a:rPr>
              <a:t> </a:t>
            </a:r>
            <a:r>
              <a:rPr sz="2250" spc="-10" dirty="0">
                <a:solidFill>
                  <a:srgbClr val="1C4189"/>
                </a:solidFill>
              </a:rPr>
              <a:t>the</a:t>
            </a:r>
            <a:r>
              <a:rPr sz="2250" spc="-165" dirty="0">
                <a:solidFill>
                  <a:srgbClr val="1C4189"/>
                </a:solidFill>
              </a:rPr>
              <a:t> </a:t>
            </a:r>
            <a:r>
              <a:rPr sz="2250" spc="-65" dirty="0">
                <a:solidFill>
                  <a:srgbClr val="1C4189"/>
                </a:solidFill>
              </a:rPr>
              <a:t>population</a:t>
            </a:r>
            <a:r>
              <a:rPr sz="2250" spc="-160" dirty="0">
                <a:solidFill>
                  <a:srgbClr val="1C4189"/>
                </a:solidFill>
              </a:rPr>
              <a:t> </a:t>
            </a:r>
            <a:r>
              <a:rPr sz="2250" spc="-50" dirty="0">
                <a:solidFill>
                  <a:srgbClr val="1C4189"/>
                </a:solidFill>
              </a:rPr>
              <a:t>distribution</a:t>
            </a:r>
            <a:r>
              <a:rPr sz="2250" spc="-160" dirty="0">
                <a:solidFill>
                  <a:srgbClr val="1C4189"/>
                </a:solidFill>
              </a:rPr>
              <a:t> </a:t>
            </a:r>
            <a:r>
              <a:rPr sz="2250" b="0" spc="-1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spc="-25" dirty="0">
                <a:solidFill>
                  <a:srgbClr val="000000"/>
                </a:solidFill>
                <a:latin typeface="Arial"/>
                <a:cs typeface="Arial"/>
              </a:rPr>
              <a:t>we </a:t>
            </a:r>
            <a:r>
              <a:rPr sz="2250" b="0" spc="-20" dirty="0">
                <a:solidFill>
                  <a:srgbClr val="000000"/>
                </a:solidFill>
                <a:latin typeface="Arial"/>
                <a:cs typeface="Arial"/>
              </a:rPr>
              <a:t>don’t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spc="-25" dirty="0">
                <a:solidFill>
                  <a:srgbClr val="000000"/>
                </a:solidFill>
                <a:latin typeface="Arial"/>
                <a:cs typeface="Arial"/>
              </a:rPr>
              <a:t>know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dirty="0">
                <a:solidFill>
                  <a:srgbClr val="000000"/>
                </a:solidFill>
                <a:latin typeface="Arial"/>
                <a:cs typeface="Arial"/>
              </a:rPr>
              <a:t>whether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spc="-60" dirty="0">
                <a:solidFill>
                  <a:srgbClr val="000000"/>
                </a:solidFill>
                <a:latin typeface="Arial"/>
                <a:cs typeface="Arial"/>
              </a:rPr>
              <a:t>assumption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spc="-6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2250" b="0" spc="-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50" b="0" spc="-10" dirty="0">
                <a:solidFill>
                  <a:srgbClr val="000000"/>
                </a:solidFill>
                <a:latin typeface="Arial"/>
                <a:cs typeface="Arial"/>
              </a:rPr>
              <a:t>reasonable.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894" y="2157174"/>
            <a:ext cx="5530651" cy="2696051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C5F252A4-4DBE-D17D-B40E-0A0A95B6537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4338" y="1956593"/>
            <a:ext cx="5530651" cy="3097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321050"/>
            <a:ext cx="668845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dirty="0"/>
              <a:t>Where</a:t>
            </a:r>
            <a:r>
              <a:rPr sz="5600" spc="-409" dirty="0"/>
              <a:t> </a:t>
            </a:r>
            <a:r>
              <a:rPr sz="5600" spc="-75" dirty="0"/>
              <a:t>are</a:t>
            </a:r>
            <a:r>
              <a:rPr sz="5600" spc="-405" dirty="0"/>
              <a:t> </a:t>
            </a:r>
            <a:r>
              <a:rPr sz="5600" spc="-25" dirty="0"/>
              <a:t>we</a:t>
            </a:r>
            <a:r>
              <a:rPr sz="5600" spc="-405" dirty="0"/>
              <a:t> </a:t>
            </a:r>
            <a:r>
              <a:rPr sz="5600" spc="-450" dirty="0"/>
              <a:t>going?</a:t>
            </a:r>
            <a:endParaRPr sz="5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320675"/>
            <a:ext cx="19710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Summary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4" y="1304906"/>
            <a:ext cx="95249" cy="952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4" y="1847831"/>
            <a:ext cx="95249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4" y="2819381"/>
            <a:ext cx="95249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174" y="3790931"/>
            <a:ext cx="95249" cy="952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174" y="5591156"/>
            <a:ext cx="95249" cy="952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6899" y="949325"/>
            <a:ext cx="11691620" cy="522605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675"/>
              </a:spcBef>
            </a:pP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Samples</a:t>
            </a:r>
            <a:r>
              <a:rPr sz="2250" b="1" spc="-15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resemble</a:t>
            </a:r>
            <a:r>
              <a:rPr sz="2250" b="1" spc="-15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85" dirty="0">
                <a:solidFill>
                  <a:srgbClr val="1C4189"/>
                </a:solidFill>
                <a:latin typeface="Arial"/>
                <a:cs typeface="Arial"/>
              </a:rPr>
              <a:t>populations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larger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samples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60" dirty="0">
                <a:latin typeface="Arial"/>
                <a:cs typeface="Arial"/>
              </a:rPr>
              <a:t>resemble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them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better</a:t>
            </a:r>
            <a:endParaRPr sz="2250">
              <a:latin typeface="Arial"/>
              <a:cs typeface="Arial"/>
            </a:endParaRPr>
          </a:p>
          <a:p>
            <a:pPr marL="297815" marR="5080">
              <a:lnSpc>
                <a:spcPct val="125000"/>
              </a:lnSpc>
              <a:spcBef>
                <a:spcPts val="900"/>
              </a:spcBef>
            </a:pPr>
            <a:r>
              <a:rPr sz="2250" spc="-65" dirty="0">
                <a:latin typeface="Arial"/>
                <a:cs typeface="Arial"/>
              </a:rPr>
              <a:t>This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allows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5" dirty="0">
                <a:latin typeface="Arial"/>
                <a:cs typeface="Arial"/>
              </a:rPr>
              <a:t>us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25" dirty="0">
                <a:latin typeface="Arial"/>
                <a:cs typeface="Arial"/>
              </a:rPr>
              <a:t>make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b="1" spc="-125" dirty="0">
                <a:solidFill>
                  <a:srgbClr val="1C4189"/>
                </a:solidFill>
                <a:latin typeface="Arial"/>
                <a:cs typeface="Arial"/>
              </a:rPr>
              <a:t>assumptions</a:t>
            </a:r>
            <a:r>
              <a:rPr sz="2250" b="1" spc="-16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about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what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population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looks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might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look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45" dirty="0">
                <a:latin typeface="Arial"/>
                <a:cs typeface="Arial"/>
              </a:rPr>
              <a:t>like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calculate </a:t>
            </a:r>
            <a:r>
              <a:rPr sz="2250" spc="-10" dirty="0">
                <a:latin typeface="Arial"/>
                <a:cs typeface="Arial"/>
              </a:rPr>
              <a:t>probabilities.</a:t>
            </a:r>
            <a:endParaRPr sz="2250">
              <a:latin typeface="Arial"/>
              <a:cs typeface="Arial"/>
            </a:endParaRPr>
          </a:p>
          <a:p>
            <a:pPr marL="297815" marR="319405">
              <a:lnSpc>
                <a:spcPct val="125000"/>
              </a:lnSpc>
              <a:spcBef>
                <a:spcPts val="900"/>
              </a:spcBef>
            </a:pPr>
            <a:r>
              <a:rPr sz="2250" spc="-35" dirty="0">
                <a:latin typeface="Arial"/>
                <a:cs typeface="Arial"/>
              </a:rPr>
              <a:t>We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30" dirty="0">
                <a:latin typeface="Arial"/>
                <a:cs typeface="Arial"/>
              </a:rPr>
              <a:t>assume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some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version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reality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(the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30" dirty="0">
                <a:latin typeface="Arial"/>
                <a:cs typeface="Arial"/>
              </a:rPr>
              <a:t>population)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then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50" dirty="0">
                <a:latin typeface="Arial"/>
                <a:cs typeface="Arial"/>
              </a:rPr>
              <a:t>we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spc="-85" dirty="0">
                <a:latin typeface="Arial"/>
                <a:cs typeface="Arial"/>
              </a:rPr>
              <a:t>check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whether</a:t>
            </a:r>
            <a:r>
              <a:rPr sz="2250" spc="-1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what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we </a:t>
            </a:r>
            <a:r>
              <a:rPr sz="2250" spc="-55" dirty="0">
                <a:latin typeface="Arial"/>
                <a:cs typeface="Arial"/>
              </a:rPr>
              <a:t>observed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b="1" spc="-65" dirty="0">
                <a:solidFill>
                  <a:srgbClr val="1C4189"/>
                </a:solidFill>
                <a:latin typeface="Arial"/>
                <a:cs typeface="Arial"/>
              </a:rPr>
              <a:t>sufficiently</a:t>
            </a:r>
            <a:r>
              <a:rPr sz="2250" b="1" spc="-14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65" dirty="0">
                <a:solidFill>
                  <a:srgbClr val="1C4189"/>
                </a:solidFill>
                <a:latin typeface="Arial"/>
                <a:cs typeface="Arial"/>
              </a:rPr>
              <a:t>unusual/interesting</a:t>
            </a:r>
            <a:r>
              <a:rPr sz="2250" b="1" spc="-14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this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version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of</a:t>
            </a:r>
            <a:r>
              <a:rPr sz="2250" spc="-1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4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reality.</a:t>
            </a:r>
            <a:endParaRPr sz="2250">
              <a:latin typeface="Arial"/>
              <a:cs typeface="Arial"/>
            </a:endParaRPr>
          </a:p>
          <a:p>
            <a:pPr marL="297815" marR="229235">
              <a:lnSpc>
                <a:spcPct val="125000"/>
              </a:lnSpc>
              <a:spcBef>
                <a:spcPts val="900"/>
              </a:spcBef>
            </a:pPr>
            <a:r>
              <a:rPr sz="2250" spc="-50" dirty="0">
                <a:latin typeface="Arial"/>
                <a:cs typeface="Arial"/>
              </a:rPr>
              <a:t>Comparing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70" dirty="0">
                <a:latin typeface="Arial"/>
                <a:cs typeface="Arial"/>
              </a:rPr>
              <a:t>against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20" dirty="0">
                <a:latin typeface="Arial"/>
                <a:cs typeface="Arial"/>
              </a:rPr>
              <a:t> </a:t>
            </a:r>
            <a:r>
              <a:rPr sz="2250" b="1" spc="-25" dirty="0">
                <a:solidFill>
                  <a:srgbClr val="1C4189"/>
                </a:solidFill>
                <a:latin typeface="Arial"/>
                <a:cs typeface="Arial"/>
              </a:rPr>
              <a:t>pre-</a:t>
            </a:r>
            <a:r>
              <a:rPr sz="2250" b="1" spc="-95" dirty="0">
                <a:solidFill>
                  <a:srgbClr val="1C4189"/>
                </a:solidFill>
                <a:latin typeface="Arial"/>
                <a:cs typeface="Arial"/>
              </a:rPr>
              <a:t>decided</a:t>
            </a:r>
            <a:r>
              <a:rPr sz="2250" b="1" spc="-12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50" dirty="0">
                <a:solidFill>
                  <a:srgbClr val="1C4189"/>
                </a:solidFill>
                <a:latin typeface="Arial"/>
                <a:cs typeface="Arial"/>
              </a:rPr>
              <a:t>critical</a:t>
            </a:r>
            <a:r>
              <a:rPr sz="2250" b="1" spc="-130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35" dirty="0">
                <a:solidFill>
                  <a:srgbClr val="1C4189"/>
                </a:solidFill>
                <a:latin typeface="Arial"/>
                <a:cs typeface="Arial"/>
              </a:rPr>
              <a:t>cut-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off</a:t>
            </a:r>
            <a:r>
              <a:rPr sz="2250" b="1" spc="-12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from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10" dirty="0">
                <a:latin typeface="Arial"/>
                <a:cs typeface="Arial"/>
              </a:rPr>
              <a:t>some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25" dirty="0">
                <a:latin typeface="Arial"/>
                <a:cs typeface="Arial"/>
              </a:rPr>
              <a:t>population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distribution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65" dirty="0">
                <a:latin typeface="Arial"/>
                <a:cs typeface="Arial"/>
              </a:rPr>
              <a:t>is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-170" dirty="0">
                <a:latin typeface="Arial"/>
                <a:cs typeface="Arial"/>
              </a:rPr>
              <a:t>a</a:t>
            </a:r>
            <a:r>
              <a:rPr sz="2250" spc="-13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core principle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hypothesis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testing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-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35" dirty="0">
                <a:latin typeface="Arial"/>
                <a:cs typeface="Arial"/>
              </a:rPr>
              <a:t>more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in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the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80" dirty="0">
                <a:latin typeface="Arial"/>
                <a:cs typeface="Arial"/>
              </a:rPr>
              <a:t>weeks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65" dirty="0">
                <a:latin typeface="Arial"/>
                <a:cs typeface="Arial"/>
              </a:rPr>
              <a:t>to</a:t>
            </a:r>
            <a:r>
              <a:rPr sz="2250" spc="-16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come.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50" b="1" spc="-55" dirty="0">
                <a:solidFill>
                  <a:srgbClr val="1C4189"/>
                </a:solidFill>
                <a:latin typeface="Arial"/>
                <a:cs typeface="Arial"/>
              </a:rPr>
              <a:t>NEXT</a:t>
            </a:r>
            <a:r>
              <a:rPr sz="2250" b="1" spc="-165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1C4189"/>
                </a:solidFill>
                <a:latin typeface="Arial"/>
                <a:cs typeface="Arial"/>
              </a:rPr>
              <a:t>WEEK:</a:t>
            </a:r>
            <a:endParaRPr sz="2250">
              <a:latin typeface="Arial"/>
              <a:cs typeface="Arial"/>
            </a:endParaRPr>
          </a:p>
          <a:p>
            <a:pPr marL="297815" marR="5935980">
              <a:lnSpc>
                <a:spcPct val="108300"/>
              </a:lnSpc>
              <a:spcBef>
                <a:spcPts val="2025"/>
              </a:spcBef>
            </a:pPr>
            <a:r>
              <a:rPr sz="2250" spc="-10" dirty="0">
                <a:latin typeface="Arial"/>
                <a:cs typeface="Arial"/>
              </a:rPr>
              <a:t>Quantifying</a:t>
            </a:r>
            <a:r>
              <a:rPr sz="2250" spc="-9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uncertainty</a:t>
            </a:r>
            <a:r>
              <a:rPr sz="2250" spc="-9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with</a:t>
            </a:r>
            <a:r>
              <a:rPr sz="2250" spc="-90" dirty="0">
                <a:latin typeface="Arial"/>
                <a:cs typeface="Arial"/>
              </a:rPr>
              <a:t> </a:t>
            </a:r>
            <a:r>
              <a:rPr sz="2250" spc="-40" dirty="0">
                <a:latin typeface="Arial"/>
                <a:cs typeface="Arial"/>
              </a:rPr>
              <a:t>standard</a:t>
            </a:r>
            <a:r>
              <a:rPr sz="2250" spc="-90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errors </a:t>
            </a:r>
            <a:r>
              <a:rPr sz="2250" spc="-85" dirty="0">
                <a:latin typeface="Arial"/>
                <a:cs typeface="Arial"/>
              </a:rPr>
              <a:t>and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55" dirty="0">
                <a:latin typeface="Arial"/>
                <a:cs typeface="Arial"/>
              </a:rPr>
              <a:t>confidence</a:t>
            </a:r>
            <a:r>
              <a:rPr sz="2250" spc="-155" dirty="0">
                <a:latin typeface="Arial"/>
                <a:cs typeface="Arial"/>
              </a:rPr>
              <a:t> </a:t>
            </a:r>
            <a:r>
              <a:rPr sz="2250" spc="-10" dirty="0">
                <a:latin typeface="Arial"/>
                <a:cs typeface="Arial"/>
              </a:rPr>
              <a:t>intervals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44274" y="4781549"/>
            <a:ext cx="1457324" cy="15716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r>
              <a:rPr spc="-25" dirty="0"/>
              <a:t>64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r>
              <a:rPr spc="-25" dirty="0"/>
              <a:t>65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6924" y="989330"/>
            <a:ext cx="11860530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115" marR="5080" indent="-400050">
              <a:lnSpc>
                <a:spcPct val="108900"/>
              </a:lnSpc>
              <a:spcBef>
                <a:spcPts val="95"/>
              </a:spcBef>
            </a:pPr>
            <a:r>
              <a:rPr sz="1550" spc="-50" dirty="0">
                <a:latin typeface="Arial"/>
                <a:cs typeface="Arial"/>
              </a:rPr>
              <a:t>Forman,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spc="-80" dirty="0">
                <a:latin typeface="Arial"/>
                <a:cs typeface="Arial"/>
              </a:rPr>
              <a:t>Jemma, </a:t>
            </a:r>
            <a:r>
              <a:rPr sz="1550" spc="-50" dirty="0">
                <a:latin typeface="Arial"/>
                <a:cs typeface="Arial"/>
              </a:rPr>
              <a:t>and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David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85" dirty="0">
                <a:latin typeface="Arial"/>
                <a:cs typeface="Arial"/>
              </a:rPr>
              <a:t>Leavens.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2024.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spc="-35" dirty="0">
                <a:latin typeface="Arial"/>
                <a:cs typeface="Arial"/>
              </a:rPr>
              <a:t>“The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Effect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Transparency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on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30" dirty="0">
                <a:latin typeface="Arial"/>
                <a:cs typeface="Arial"/>
              </a:rPr>
              <a:t>Unsolvable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spc="-120" dirty="0">
                <a:latin typeface="Arial"/>
                <a:cs typeface="Arial"/>
              </a:rPr>
              <a:t>Task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Engagement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Domestic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30" dirty="0">
                <a:latin typeface="Arial"/>
                <a:cs typeface="Arial"/>
              </a:rPr>
              <a:t>Cats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(Felis</a:t>
            </a:r>
            <a:r>
              <a:rPr sz="1550" spc="-85" dirty="0">
                <a:latin typeface="Arial"/>
                <a:cs typeface="Arial"/>
              </a:rPr>
              <a:t> </a:t>
            </a:r>
            <a:r>
              <a:rPr sz="1550" spc="-35" dirty="0">
                <a:latin typeface="Arial"/>
                <a:cs typeface="Arial"/>
              </a:rPr>
              <a:t>Catus)</a:t>
            </a:r>
            <a:r>
              <a:rPr sz="1550" spc="-8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Using </a:t>
            </a:r>
            <a:r>
              <a:rPr sz="1550" dirty="0">
                <a:latin typeface="Arial"/>
                <a:cs typeface="Arial"/>
              </a:rPr>
              <a:t>Citizen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spc="-90" dirty="0">
                <a:latin typeface="Arial"/>
                <a:cs typeface="Arial"/>
              </a:rPr>
              <a:t>Science.”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http://dx.doi.org/10.21203/rs.3.rs-</a:t>
            </a:r>
            <a:r>
              <a:rPr sz="1550" spc="-10" dirty="0">
                <a:solidFill>
                  <a:srgbClr val="003B49"/>
                </a:solidFill>
                <a:latin typeface="Arial"/>
                <a:cs typeface="Arial"/>
                <a:hlinkClick r:id="rId2"/>
              </a:rPr>
              <a:t>3834933/v1</a:t>
            </a:r>
            <a:r>
              <a:rPr sz="1550" spc="-1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140" dirty="0"/>
              <a:t>Research</a:t>
            </a:r>
            <a:r>
              <a:rPr sz="3200" spc="-220" dirty="0"/>
              <a:t> </a:t>
            </a:r>
            <a:r>
              <a:rPr sz="3200" spc="-130" dirty="0"/>
              <a:t>questions</a:t>
            </a:r>
            <a:r>
              <a:rPr sz="3200" spc="-220" dirty="0"/>
              <a:t> </a:t>
            </a:r>
            <a:r>
              <a:rPr sz="3200" spc="-114" dirty="0"/>
              <a:t>and</a:t>
            </a:r>
            <a:r>
              <a:rPr sz="3200" spc="-220" dirty="0"/>
              <a:t> </a:t>
            </a:r>
            <a:r>
              <a:rPr sz="3200" spc="-105" dirty="0"/>
              <a:t>hypotheses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" y="1190623"/>
            <a:ext cx="85725" cy="85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6899" y="1054100"/>
            <a:ext cx="9645650" cy="4134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125"/>
              </a:spcBef>
            </a:pPr>
            <a:r>
              <a:rPr sz="2000" spc="-10" dirty="0">
                <a:latin typeface="Arial"/>
                <a:cs typeface="Arial"/>
              </a:rPr>
              <a:t>We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want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to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answer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140" dirty="0">
                <a:latin typeface="Arial"/>
                <a:cs typeface="Arial"/>
              </a:rPr>
              <a:t>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research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question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or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be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able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to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make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decision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about</a:t>
            </a:r>
            <a:r>
              <a:rPr sz="2000" spc="-140" dirty="0">
                <a:latin typeface="Arial"/>
                <a:cs typeface="Arial"/>
              </a:rPr>
              <a:t> 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hypothesis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90" dirty="0">
                <a:solidFill>
                  <a:srgbClr val="1C4189"/>
                </a:solidFill>
                <a:latin typeface="Arial"/>
                <a:cs typeface="Arial"/>
              </a:rPr>
              <a:t>Research</a:t>
            </a:r>
            <a:r>
              <a:rPr sz="2000" b="1" spc="-114" dirty="0">
                <a:solidFill>
                  <a:srgbClr val="1C418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1C4189"/>
                </a:solidFill>
                <a:latin typeface="Arial"/>
                <a:cs typeface="Arial"/>
              </a:rPr>
              <a:t>question:</a:t>
            </a:r>
            <a:endParaRPr sz="2000">
              <a:latin typeface="Arial"/>
              <a:cs typeface="Arial"/>
            </a:endParaRPr>
          </a:p>
          <a:p>
            <a:pPr marL="12700" marR="3954145">
              <a:lnSpc>
                <a:spcPct val="128099"/>
              </a:lnSpc>
              <a:spcBef>
                <a:spcPts val="825"/>
              </a:spcBef>
            </a:pPr>
            <a:r>
              <a:rPr sz="2000" spc="-50" dirty="0">
                <a:latin typeface="Arial"/>
                <a:cs typeface="Arial"/>
              </a:rPr>
              <a:t>Is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CBT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(Cognitive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Behavioural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Therapy)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effective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40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treating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social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anxiety?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1C4189"/>
                </a:solidFill>
                <a:latin typeface="Arial"/>
                <a:cs typeface="Arial"/>
              </a:rPr>
              <a:t>Hypothesis:</a:t>
            </a:r>
            <a:endParaRPr sz="2000">
              <a:latin typeface="Arial"/>
              <a:cs typeface="Arial"/>
            </a:endParaRPr>
          </a:p>
          <a:p>
            <a:pPr marL="12700" marR="3790315">
              <a:lnSpc>
                <a:spcPct val="126600"/>
              </a:lnSpc>
              <a:spcBef>
                <a:spcPts val="865"/>
              </a:spcBef>
            </a:pPr>
            <a:r>
              <a:rPr sz="2000" spc="-25" dirty="0">
                <a:latin typeface="Arial"/>
                <a:cs typeface="Arial"/>
              </a:rPr>
              <a:t>Participants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who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receive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CBT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intervention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will </a:t>
            </a:r>
            <a:r>
              <a:rPr sz="2000" spc="-40" dirty="0">
                <a:latin typeface="Arial"/>
                <a:cs typeface="Arial"/>
              </a:rPr>
              <a:t>show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lower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social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anxiety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levels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than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participants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who </a:t>
            </a:r>
            <a:r>
              <a:rPr sz="2000" spc="-10" dirty="0">
                <a:latin typeface="Arial"/>
                <a:cs typeface="Arial"/>
              </a:rPr>
              <a:t>don’t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receive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an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intervention.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4762" y="1785937"/>
            <a:ext cx="4381499" cy="43719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6DD219-E725-D430-F7AD-91D65B17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998" y="1137074"/>
            <a:ext cx="103505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5" dirty="0">
                <a:latin typeface="Arial"/>
                <a:cs typeface="Arial"/>
              </a:rPr>
              <a:t>Poll</a:t>
            </a:r>
            <a:r>
              <a:rPr sz="2250" spc="-170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link: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8774" y="1225974"/>
            <a:ext cx="4495799" cy="7296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7998" y="1632374"/>
            <a:ext cx="3824604" cy="4711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b="1" spc="-65" dirty="0">
                <a:solidFill>
                  <a:srgbClr val="003B49"/>
                </a:solidFill>
                <a:latin typeface="Arial"/>
                <a:cs typeface="Arial"/>
                <a:hlinkClick r:id="rId3"/>
              </a:rPr>
              <a:t>linktr.ee/analysingdata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8400" y="2781300"/>
            <a:ext cx="4166446" cy="4166446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7208F5B7-8E13-C1FE-F5AA-5FAE445BE6E1}"/>
              </a:ext>
            </a:extLst>
          </p:cNvPr>
          <p:cNvSpPr txBox="1">
            <a:spLocks/>
          </p:cNvSpPr>
          <p:nvPr/>
        </p:nvSpPr>
        <p:spPr>
          <a:xfrm>
            <a:off x="596899" y="320675"/>
            <a:ext cx="1221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003B49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pc="-180"/>
              <a:t>Research</a:t>
            </a:r>
            <a:r>
              <a:rPr lang="en-GB" spc="-250"/>
              <a:t> </a:t>
            </a:r>
            <a:r>
              <a:rPr lang="en-GB" spc="-155"/>
              <a:t>questions:</a:t>
            </a:r>
            <a:endParaRPr lang="en-GB" spc="-15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2438</Words>
  <Application>Microsoft Macintosh PowerPoint</Application>
  <PresentationFormat>Custom</PresentationFormat>
  <Paragraphs>375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Apple Color Emoji</vt:lpstr>
      <vt:lpstr>Arial</vt:lpstr>
      <vt:lpstr>Arial-BoldItalicMT</vt:lpstr>
      <vt:lpstr>Times New Roman</vt:lpstr>
      <vt:lpstr>Office Theme</vt:lpstr>
      <vt:lpstr>Fundamentals of Statistical Testing</vt:lpstr>
      <vt:lpstr>PowerPoint Presentation</vt:lpstr>
      <vt:lpstr>Housekeeping</vt:lpstr>
      <vt:lpstr>Register your Kahoot username:</vt:lpstr>
      <vt:lpstr>The R-Helpdesk is up and running:</vt:lpstr>
      <vt:lpstr>Where are we going?</vt:lpstr>
      <vt:lpstr>Research questions and hypotheses</vt:lpstr>
      <vt:lpstr>PowerPoint Presentation</vt:lpstr>
      <vt:lpstr>PowerPoint Presentation</vt:lpstr>
      <vt:lpstr>Research questions and hypotheses</vt:lpstr>
      <vt:lpstr>Research questions and hypotheses</vt:lpstr>
      <vt:lpstr>Research questions and hypotheses</vt:lpstr>
      <vt:lpstr>Research questions and hypotheses</vt:lpstr>
      <vt:lpstr>Research questions and hypotheses</vt:lpstr>
      <vt:lpstr>Analysing Data Roadmap</vt:lpstr>
      <vt:lpstr>Where did we come from?</vt:lpstr>
      <vt:lpstr>Quantitative research</vt:lpstr>
      <vt:lpstr>A study</vt:lpstr>
      <vt:lpstr>What can we say about this sample?</vt:lpstr>
      <vt:lpstr>The mean, the median and the mode</vt:lpstr>
      <vt:lpstr>The mean, the median and the mode</vt:lpstr>
      <vt:lpstr>Variance</vt:lpstr>
      <vt:lpstr>Variance</vt:lpstr>
      <vt:lpstr>Unusual cases?</vt:lpstr>
      <vt:lpstr>Populations vs samples</vt:lpstr>
      <vt:lpstr>Populations vs samples</vt:lpstr>
      <vt:lpstr>Populations vs samples</vt:lpstr>
      <vt:lpstr>Known distributions</vt:lpstr>
      <vt:lpstr>One shape to rule them all</vt:lpstr>
      <vt:lpstr>Sneaky distributions</vt:lpstr>
      <vt:lpstr>How to tell whether something is actually normally distributed</vt:lpstr>
      <vt:lpstr>How to tell whether something is actually normally distributed</vt:lpstr>
      <vt:lpstr>How to tell whether something is actually normally distributed</vt:lpstr>
      <vt:lpstr>How to tell whether something is actually normally distributed</vt:lpstr>
      <vt:lpstr>Z-scores</vt:lpstr>
      <vt:lpstr>Z-scores</vt:lpstr>
      <vt:lpstr>Z-scores - what’s “unusual”?</vt:lpstr>
      <vt:lpstr>Z-scores - what’s “unusual”?</vt:lpstr>
      <vt:lpstr>Z-scores - what’s “unusual”?</vt:lpstr>
      <vt:lpstr>Z-scores - what’s “unusual”?</vt:lpstr>
      <vt:lpstr>Z-scores - what’s “unusual”?</vt:lpstr>
      <vt:lpstr>Critical Values</vt:lpstr>
      <vt:lpstr>Unusual in a population…</vt:lpstr>
      <vt:lpstr>Is Dracula a strange cat?</vt:lpstr>
      <vt:lpstr>PowerPoint Presentation</vt:lpstr>
      <vt:lpstr>Is Dracula a strange cat?</vt:lpstr>
      <vt:lpstr>Is Dracula a strange cat? Working out probabilities</vt:lpstr>
      <vt:lpstr>Option 1: Z-tables</vt:lpstr>
      <vt:lpstr>Option 1: Z-tables</vt:lpstr>
      <vt:lpstr>Is Dracula a strange cat?</vt:lpstr>
      <vt:lpstr>PowerPoint Presentation</vt:lpstr>
      <vt:lpstr>Another example</vt:lpstr>
      <vt:lpstr>Another example</vt:lpstr>
      <vt:lpstr>Another example</vt:lpstr>
      <vt:lpstr>The other way around …</vt:lpstr>
      <vt:lpstr>The other way around …</vt:lpstr>
      <vt:lpstr>The other way around …</vt:lpstr>
      <vt:lpstr>The other way around …</vt:lpstr>
      <vt:lpstr>Assuming that… We calculated these probabilities assuming a certain shape of the population distribution - we don’t know whether this assumption is reasonable.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Statistical Testing</dc:title>
  <cp:lastModifiedBy>Martina Sladekova</cp:lastModifiedBy>
  <cp:revision>1</cp:revision>
  <dcterms:created xsi:type="dcterms:W3CDTF">2026-01-30T20:58:32Z</dcterms:created>
  <dcterms:modified xsi:type="dcterms:W3CDTF">2026-01-30T21:03:42Z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2026-01-30T00:00:00Z</vt:filetime>
  </property>
  <property fmtid="{D5CDD505-2E9C-101B-9397-08002B2CF9AE}" pid="3" name="Creator">
    <vt:lpwstr>Mozilla/5.0 (Macintosh; Intel Mac OS X 10_15_7) AppleWebKit/537.36 (KHTML, like Gecko) Chrome/133.0.0.0 Safari/537.36</vt:lpwstr>
  </property>
  <property fmtid="{D5CDD505-2E9C-101B-9397-08002B2CF9AE}" pid="4" name="LastSaved">
    <vt:filetime>2026-01-30T00:00:00Z</vt:filetime>
  </property>
  <property fmtid="{D5CDD505-2E9C-101B-9397-08002B2CF9AE}" pid="5" name="Producer">
    <vt:lpwstr>Skia/PDF m133</vt:lpwstr>
  </property>
</Properties>
</file>